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4"/>
  </p:sldMasterIdLst>
  <p:notesMasterIdLst>
    <p:notesMasterId r:id="rId14"/>
  </p:notesMasterIdLst>
  <p:sldIdLst>
    <p:sldId id="256" r:id="rId5"/>
    <p:sldId id="257" r:id="rId6"/>
    <p:sldId id="258" r:id="rId7"/>
    <p:sldId id="259" r:id="rId8"/>
    <p:sldId id="260" r:id="rId9"/>
    <p:sldId id="261" r:id="rId10"/>
    <p:sldId id="263" r:id="rId11"/>
    <p:sldId id="262" r:id="rId12"/>
    <p:sldId id="264" r:id="rId13"/>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4F31DA-9F0F-4AF5-B73C-2ABFFFD2D56F}" v="1" dt="2025-11-24T23:24:50.611"/>
  </p1510:revLst>
</p1510:revInfo>
</file>

<file path=ppt/tableStyles.xml><?xml version="1.0" encoding="utf-8"?>
<a:tblStyleLst xmlns:a="http://schemas.openxmlformats.org/drawingml/2006/main" def="{D0439F95-B333-46F4-8A7F-B0F53D8A8D5F}">
  <a:tblStyle styleId="{D0439F95-B333-46F4-8A7F-B0F53D8A8D5F}"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39831" autoAdjust="0"/>
  </p:normalViewPr>
  <p:slideViewPr>
    <p:cSldViewPr snapToGrid="0">
      <p:cViewPr varScale="1">
        <p:scale>
          <a:sx n="40" d="100"/>
          <a:sy n="40" d="100"/>
        </p:scale>
        <p:origin x="3192" y="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1" d="100"/>
          <a:sy n="81" d="100"/>
        </p:scale>
        <p:origin x="3894"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modMainMaster modNotesMaster">
      <pc:chgData name="Baskerville, Kristin (CDC/GHC/DGHP)" userId="e5846ad4-249e-4a35-baa4-77ba58151c68" providerId="ADAL" clId="{613EFEC5-BEAB-4681-8F18-22D7E4BC25F2}" dt="2025-11-21T17:39:32.335" v="47" actId="12"/>
      <pc:docMkLst>
        <pc:docMk/>
      </pc:docMkLst>
      <pc:sldChg chg="modNotes modNotesTx">
        <pc:chgData name="Baskerville, Kristin (CDC/GHC/DGHP)" userId="e5846ad4-249e-4a35-baa4-77ba58151c68" providerId="ADAL" clId="{613EFEC5-BEAB-4681-8F18-22D7E4BC25F2}" dt="2025-11-21T17:39:32.335" v="47" actId="12"/>
        <pc:sldMkLst>
          <pc:docMk/>
          <pc:sldMk cId="0" sldId="256"/>
        </pc:sldMkLst>
      </pc:sldChg>
      <pc:sldChg chg="addSp delSp modSp mod delAnim modNotes modNotesTx">
        <pc:chgData name="Baskerville, Kristin (CDC/GHC/DGHP)" userId="e5846ad4-249e-4a35-baa4-77ba58151c68" providerId="ADAL" clId="{613EFEC5-BEAB-4681-8F18-22D7E4BC25F2}" dt="2025-11-21T14:19:46.918" v="42"/>
        <pc:sldMkLst>
          <pc:docMk/>
          <pc:sldMk cId="0" sldId="257"/>
        </pc:sldMkLst>
        <pc:spChg chg="add mod">
          <ac:chgData name="Baskerville, Kristin (CDC/GHC/DGHP)" userId="e5846ad4-249e-4a35-baa4-77ba58151c68" providerId="ADAL" clId="{613EFEC5-BEAB-4681-8F18-22D7E4BC25F2}" dt="2025-10-27T18:19:42.368" v="32" actId="1076"/>
          <ac:spMkLst>
            <pc:docMk/>
            <pc:sldMk cId="0" sldId="257"/>
            <ac:spMk id="3" creationId="{6A3D3484-134A-24F7-1A14-D852B2AD239E}"/>
          </ac:spMkLst>
        </pc:spChg>
      </pc:sldChg>
      <pc:sldChg chg="modNotes">
        <pc:chgData name="Baskerville, Kristin (CDC/GHC/DGHP)" userId="e5846ad4-249e-4a35-baa4-77ba58151c68" providerId="ADAL" clId="{613EFEC5-BEAB-4681-8F18-22D7E4BC25F2}" dt="2025-11-21T14:19:46.918" v="42"/>
        <pc:sldMkLst>
          <pc:docMk/>
          <pc:sldMk cId="0" sldId="258"/>
        </pc:sldMkLst>
      </pc:sldChg>
      <pc:sldChg chg="modNotes">
        <pc:chgData name="Baskerville, Kristin (CDC/GHC/DGHP)" userId="e5846ad4-249e-4a35-baa4-77ba58151c68" providerId="ADAL" clId="{613EFEC5-BEAB-4681-8F18-22D7E4BC25F2}" dt="2025-11-21T14:19:46.918" v="42"/>
        <pc:sldMkLst>
          <pc:docMk/>
          <pc:sldMk cId="0" sldId="259"/>
        </pc:sldMkLst>
      </pc:sldChg>
      <pc:sldChg chg="modNotes">
        <pc:chgData name="Baskerville, Kristin (CDC/GHC/DGHP)" userId="e5846ad4-249e-4a35-baa4-77ba58151c68" providerId="ADAL" clId="{613EFEC5-BEAB-4681-8F18-22D7E4BC25F2}" dt="2025-11-21T14:19:46.918" v="42"/>
        <pc:sldMkLst>
          <pc:docMk/>
          <pc:sldMk cId="0" sldId="260"/>
        </pc:sldMkLst>
      </pc:sldChg>
      <pc:sldChg chg="modNotes">
        <pc:chgData name="Baskerville, Kristin (CDC/GHC/DGHP)" userId="e5846ad4-249e-4a35-baa4-77ba58151c68" providerId="ADAL" clId="{613EFEC5-BEAB-4681-8F18-22D7E4BC25F2}" dt="2025-11-21T14:19:46.918" v="42"/>
        <pc:sldMkLst>
          <pc:docMk/>
          <pc:sldMk cId="0" sldId="261"/>
        </pc:sldMkLst>
      </pc:sldChg>
      <pc:sldChg chg="modNotes modNotesTx">
        <pc:chgData name="Baskerville, Kristin (CDC/GHC/DGHP)" userId="e5846ad4-249e-4a35-baa4-77ba58151c68" providerId="ADAL" clId="{613EFEC5-BEAB-4681-8F18-22D7E4BC25F2}" dt="2025-11-21T14:26:11.337" v="44" actId="207"/>
        <pc:sldMkLst>
          <pc:docMk/>
          <pc:sldMk cId="0" sldId="262"/>
        </pc:sldMkLst>
      </pc:sldChg>
      <pc:sldChg chg="modSp mod modNotes">
        <pc:chgData name="Baskerville, Kristin (CDC/GHC/DGHP)" userId="e5846ad4-249e-4a35-baa4-77ba58151c68" providerId="ADAL" clId="{613EFEC5-BEAB-4681-8F18-22D7E4BC25F2}" dt="2025-11-21T14:19:46.918" v="42"/>
        <pc:sldMkLst>
          <pc:docMk/>
          <pc:sldMk cId="0" sldId="263"/>
        </pc:sldMkLst>
        <pc:spChg chg="mod">
          <ac:chgData name="Baskerville, Kristin (CDC/GHC/DGHP)" userId="e5846ad4-249e-4a35-baa4-77ba58151c68" providerId="ADAL" clId="{613EFEC5-BEAB-4681-8F18-22D7E4BC25F2}" dt="2025-11-20T02:57:47.398" v="38" actId="20577"/>
          <ac:spMkLst>
            <pc:docMk/>
            <pc:sldMk cId="0" sldId="263"/>
            <ac:spMk id="378" creationId="{00000000-0000-0000-0000-000000000000}"/>
          </ac:spMkLst>
        </pc:spChg>
      </pc:sldChg>
      <pc:sldChg chg="modSp mod modNotes">
        <pc:chgData name="Baskerville, Kristin (CDC/GHC/DGHP)" userId="e5846ad4-249e-4a35-baa4-77ba58151c68" providerId="ADAL" clId="{613EFEC5-BEAB-4681-8F18-22D7E4BC25F2}" dt="2025-11-21T14:19:46.918" v="42"/>
        <pc:sldMkLst>
          <pc:docMk/>
          <pc:sldMk cId="0" sldId="264"/>
        </pc:sldMkLst>
        <pc:grpChg chg="mod">
          <ac:chgData name="Baskerville, Kristin (CDC/GHC/DGHP)" userId="e5846ad4-249e-4a35-baa4-77ba58151c68" providerId="ADAL" clId="{613EFEC5-BEAB-4681-8F18-22D7E4BC25F2}" dt="2025-11-20T02:58:37.319" v="41" actId="12788"/>
          <ac:grpSpMkLst>
            <pc:docMk/>
            <pc:sldMk cId="0" sldId="264"/>
            <ac:grpSpMk id="386" creationId="{00000000-0000-0000-0000-000000000000}"/>
          </ac:grpSpMkLst>
        </pc:grpChg>
      </pc:sldChg>
      <pc:sldMasterChg chg="modSldLayout">
        <pc:chgData name="Baskerville, Kristin (CDC/GHC/DGHP)" userId="e5846ad4-249e-4a35-baa4-77ba58151c68" providerId="ADAL" clId="{613EFEC5-BEAB-4681-8F18-22D7E4BC25F2}" dt="2025-11-20T02:57:33.321" v="37" actId="2711"/>
        <pc:sldMasterMkLst>
          <pc:docMk/>
          <pc:sldMasterMk cId="0" sldId="2147483683"/>
        </pc:sldMasterMkLst>
        <pc:sldLayoutChg chg="modSp mod">
          <pc:chgData name="Baskerville, Kristin (CDC/GHC/DGHP)" userId="e5846ad4-249e-4a35-baa4-77ba58151c68" providerId="ADAL" clId="{613EFEC5-BEAB-4681-8F18-22D7E4BC25F2}" dt="2025-11-20T02:57:33.321" v="37" actId="2711"/>
          <pc:sldLayoutMkLst>
            <pc:docMk/>
            <pc:sldMasterMk cId="0" sldId="2147483683"/>
            <pc:sldLayoutMk cId="0" sldId="2147483650"/>
          </pc:sldLayoutMkLst>
          <pc:spChg chg="mod">
            <ac:chgData name="Baskerville, Kristin (CDC/GHC/DGHP)" userId="e5846ad4-249e-4a35-baa4-77ba58151c68" providerId="ADAL" clId="{613EFEC5-BEAB-4681-8F18-22D7E4BC25F2}" dt="2025-11-20T02:57:33.321" v="37" actId="2711"/>
            <ac:spMkLst>
              <pc:docMk/>
              <pc:sldMasterMk cId="0" sldId="2147483683"/>
              <pc:sldLayoutMk cId="0" sldId="2147483650"/>
              <ac:spMk id="33" creationId="{00000000-0000-0000-0000-000000000000}"/>
            </ac:spMkLst>
          </pc:spChg>
        </pc:sldLayoutChg>
      </pc:sldMasterChg>
    </pc:docChg>
  </pc:docChgLst>
  <pc:docChgLst>
    <pc:chgData name="Baskerville, Kristin (CDC/GHC/DGHP)" userId="e5846ad4-249e-4a35-baa4-77ba58151c68" providerId="ADAL" clId="{D1C193CC-8BF4-4D40-855C-AFB7304E8EC4}"/>
    <pc:docChg chg="modSld modMainMaster">
      <pc:chgData name="Baskerville, Kristin (CDC/GHC/DGHP)" userId="e5846ad4-249e-4a35-baa4-77ba58151c68" providerId="ADAL" clId="{D1C193CC-8BF4-4D40-855C-AFB7304E8EC4}" dt="2025-02-19T18:36:47.898" v="4" actId="2711"/>
      <pc:docMkLst>
        <pc:docMk/>
      </pc:docMkLst>
      <pc:sldChg chg="modAnim modNotesTx">
        <pc:chgData name="Baskerville, Kristin (CDC/GHC/DGHP)" userId="e5846ad4-249e-4a35-baa4-77ba58151c68" providerId="ADAL" clId="{D1C193CC-8BF4-4D40-855C-AFB7304E8EC4}" dt="2025-02-12T16:30:35.253" v="3" actId="115"/>
        <pc:sldMkLst>
          <pc:docMk/>
          <pc:sldMk cId="0" sldId="258"/>
        </pc:sldMkLst>
      </pc:sldChg>
      <pc:sldMasterChg chg="modSldLayout">
        <pc:chgData name="Baskerville, Kristin (CDC/GHC/DGHP)" userId="e5846ad4-249e-4a35-baa4-77ba58151c68" providerId="ADAL" clId="{D1C193CC-8BF4-4D40-855C-AFB7304E8EC4}" dt="2025-02-19T18:36:47.898" v="4" actId="2711"/>
        <pc:sldMasterMkLst>
          <pc:docMk/>
          <pc:sldMasterMk cId="0" sldId="2147483683"/>
        </pc:sldMasterMkLst>
        <pc:sldLayoutChg chg="modSp mod">
          <pc:chgData name="Baskerville, Kristin (CDC/GHC/DGHP)" userId="e5846ad4-249e-4a35-baa4-77ba58151c68" providerId="ADAL" clId="{D1C193CC-8BF4-4D40-855C-AFB7304E8EC4}" dt="2025-02-19T18:36:47.898" v="4" actId="2711"/>
          <pc:sldLayoutMkLst>
            <pc:docMk/>
            <pc:sldMasterMk cId="0" sldId="2147483683"/>
            <pc:sldLayoutMk cId="0" sldId="2147483648"/>
          </pc:sldLayoutMkLst>
        </pc:sldLayoutChg>
      </pc:sldMasterChg>
    </pc:docChg>
  </pc:docChgLst>
  <pc:docChgLst>
    <pc:chgData name="Martel, Lise (CDC/GHC/DGHP)" userId="fbce038f-8655-4557-9709-9829739673e8" providerId="ADAL" clId="{FBF32918-F5DB-4B8A-A71C-CBADC22BE5C9}"/>
    <pc:docChg chg="modSld">
      <pc:chgData name="Martel, Lise (CDC/GHC/DGHP)" userId="fbce038f-8655-4557-9709-9829739673e8" providerId="ADAL" clId="{FBF32918-F5DB-4B8A-A71C-CBADC22BE5C9}" dt="2025-02-12T17:56:39.290" v="39" actId="115"/>
      <pc:docMkLst>
        <pc:docMk/>
      </pc:docMkLst>
      <pc:sldChg chg="modNotesTx">
        <pc:chgData name="Martel, Lise (CDC/GHC/DGHP)" userId="fbce038f-8655-4557-9709-9829739673e8" providerId="ADAL" clId="{FBF32918-F5DB-4B8A-A71C-CBADC22BE5C9}" dt="2025-02-12T17:56:39.290" v="39" actId="115"/>
        <pc:sldMkLst>
          <pc:docMk/>
          <pc:sldMk cId="0" sldId="256"/>
        </pc:sldMkLst>
      </pc:sldChg>
      <pc:sldChg chg="modNotesTx">
        <pc:chgData name="Martel, Lise (CDC/GHC/DGHP)" userId="fbce038f-8655-4557-9709-9829739673e8" providerId="ADAL" clId="{FBF32918-F5DB-4B8A-A71C-CBADC22BE5C9}" dt="2025-02-12T17:53:26.179" v="19" actId="115"/>
        <pc:sldMkLst>
          <pc:docMk/>
          <pc:sldMk cId="0" sldId="257"/>
        </pc:sldMkLst>
      </pc:sldChg>
      <pc:sldChg chg="modNotesTx">
        <pc:chgData name="Martel, Lise (CDC/GHC/DGHP)" userId="fbce038f-8655-4557-9709-9829739673e8" providerId="ADAL" clId="{FBF32918-F5DB-4B8A-A71C-CBADC22BE5C9}" dt="2025-02-12T17:53:41.544" v="21" actId="115"/>
        <pc:sldMkLst>
          <pc:docMk/>
          <pc:sldMk cId="0" sldId="258"/>
        </pc:sldMkLst>
      </pc:sldChg>
      <pc:sldChg chg="modNotesTx">
        <pc:chgData name="Martel, Lise (CDC/GHC/DGHP)" userId="fbce038f-8655-4557-9709-9829739673e8" providerId="ADAL" clId="{FBF32918-F5DB-4B8A-A71C-CBADC22BE5C9}" dt="2025-02-12T17:54:41.474" v="26" actId="115"/>
        <pc:sldMkLst>
          <pc:docMk/>
          <pc:sldMk cId="0" sldId="259"/>
        </pc:sldMkLst>
      </pc:sldChg>
      <pc:sldChg chg="modNotesTx">
        <pc:chgData name="Martel, Lise (CDC/GHC/DGHP)" userId="fbce038f-8655-4557-9709-9829739673e8" providerId="ADAL" clId="{FBF32918-F5DB-4B8A-A71C-CBADC22BE5C9}" dt="2025-02-12T17:54:49.111" v="27" actId="115"/>
        <pc:sldMkLst>
          <pc:docMk/>
          <pc:sldMk cId="0" sldId="260"/>
        </pc:sldMkLst>
      </pc:sldChg>
      <pc:sldChg chg="modNotesTx">
        <pc:chgData name="Martel, Lise (CDC/GHC/DGHP)" userId="fbce038f-8655-4557-9709-9829739673e8" providerId="ADAL" clId="{FBF32918-F5DB-4B8A-A71C-CBADC22BE5C9}" dt="2025-02-12T17:54:58.206" v="28" actId="115"/>
        <pc:sldMkLst>
          <pc:docMk/>
          <pc:sldMk cId="0" sldId="261"/>
        </pc:sldMkLst>
      </pc:sldChg>
      <pc:sldChg chg="modNotesTx">
        <pc:chgData name="Martel, Lise (CDC/GHC/DGHP)" userId="fbce038f-8655-4557-9709-9829739673e8" providerId="ADAL" clId="{FBF32918-F5DB-4B8A-A71C-CBADC22BE5C9}" dt="2025-02-12T17:55:53.808" v="36" actId="115"/>
        <pc:sldMkLst>
          <pc:docMk/>
          <pc:sldMk cId="0" sldId="262"/>
        </pc:sldMkLst>
      </pc:sldChg>
      <pc:sldChg chg="modNotesTx">
        <pc:chgData name="Martel, Lise (CDC/GHC/DGHP)" userId="fbce038f-8655-4557-9709-9829739673e8" providerId="ADAL" clId="{FBF32918-F5DB-4B8A-A71C-CBADC22BE5C9}" dt="2025-02-12T17:55:12.616" v="30" actId="115"/>
        <pc:sldMkLst>
          <pc:docMk/>
          <pc:sldMk cId="0" sldId="263"/>
        </pc:sldMkLst>
      </pc:sldChg>
      <pc:sldChg chg="modNotesTx">
        <pc:chgData name="Martel, Lise (CDC/GHC/DGHP)" userId="fbce038f-8655-4557-9709-9829739673e8" providerId="ADAL" clId="{FBF32918-F5DB-4B8A-A71C-CBADC22BE5C9}" dt="2025-02-12T17:56:09.767" v="38" actId="115"/>
        <pc:sldMkLst>
          <pc:docMk/>
          <pc:sldMk cId="0" sldId="26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1727"/>
          </a:xfrm>
          <a:prstGeom prst="rect">
            <a:avLst/>
          </a:prstGeom>
          <a:noFill/>
          <a:ln>
            <a:noFill/>
          </a:ln>
        </p:spPr>
        <p:txBody>
          <a:bodyPr spcFirstLastPara="1" wrap="square" lIns="96645" tIns="48309" rIns="96645" bIns="48309"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1727"/>
          </a:xfrm>
          <a:prstGeom prst="rect">
            <a:avLst/>
          </a:prstGeom>
          <a:noFill/>
          <a:ln>
            <a:noFill/>
          </a:ln>
        </p:spPr>
        <p:txBody>
          <a:bodyPr spcFirstLastPara="1" wrap="square" lIns="96645" tIns="48309" rIns="96645" bIns="48309"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1726"/>
          </a:xfrm>
          <a:prstGeom prst="rect">
            <a:avLst/>
          </a:prstGeom>
          <a:noFill/>
          <a:ln>
            <a:noFill/>
          </a:ln>
        </p:spPr>
        <p:txBody>
          <a:bodyPr spcFirstLastPara="1" wrap="square" lIns="96645" tIns="48309" rIns="96645" bIns="48309"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sz="1300" smtClean="0">
                <a:solidFill>
                  <a:schemeClr val="dk1"/>
                </a:solidFill>
                <a:latin typeface="Calibri"/>
                <a:ea typeface="Calibri"/>
                <a:cs typeface="Calibri"/>
                <a:sym typeface="Calibri"/>
              </a:rPr>
              <a:pPr algn="r"/>
              <a:t>‹#›</a:t>
            </a:fld>
            <a:endParaRPr lang="fr-CA" sz="13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CA" sz="1300" b="1" dirty="0">
                <a:solidFill>
                  <a:schemeClr val="tx1"/>
                </a:solidFill>
                <a:latin typeface="+mn-lt"/>
              </a:rPr>
              <a:t>Notes de l'instructeur : </a:t>
            </a:r>
          </a:p>
          <a:p>
            <a:pPr marL="0" indent="0">
              <a:buClr>
                <a:schemeClr val="dk1"/>
              </a:buClr>
              <a:buSzPts val="1200"/>
            </a:pPr>
            <a:endParaRPr lang="fr-CA" sz="1300" b="1" dirty="0">
              <a:solidFill>
                <a:schemeClr val="tx1"/>
              </a:solidFill>
              <a:latin typeface="+mn-lt"/>
            </a:endParaRPr>
          </a:p>
          <a:p>
            <a:pPr marL="181240" indent="-181240">
              <a:buClr>
                <a:schemeClr val="dk1"/>
              </a:buClr>
              <a:buSzPts val="1200"/>
              <a:buFont typeface="Wingdings" panose="05000000000000000000" pitchFamily="2" charset="2"/>
              <a:buChar char="v"/>
            </a:pPr>
            <a:r>
              <a:rPr lang="fr-FR" sz="1300" i="1" dirty="0">
                <a:solidFill>
                  <a:schemeClr val="tx1"/>
                </a:solidFill>
                <a:latin typeface="+mn-lt"/>
                <a:ea typeface="Aptos" panose="020B0004020202020204" pitchFamily="34" charset="0"/>
              </a:rPr>
              <a:t>N'hésitez pas à modifier cette présentation pour l'adapter à votre contexte local.  Si des modifications sont apportées, veuillez l'indiquer : </a:t>
            </a:r>
            <a:r>
              <a:rPr lang="fr-FR" sz="1300" b="1" i="1" dirty="0">
                <a:solidFill>
                  <a:schemeClr val="tx1"/>
                </a:solidFill>
                <a:latin typeface="+mn-lt"/>
                <a:ea typeface="Aptos" panose="020B0004020202020204" pitchFamily="34" charset="0"/>
              </a:rPr>
              <a:t>« Cette présentation a été partiellement modifiée par rapport à la version originale du CDC » </a:t>
            </a:r>
            <a:r>
              <a:rPr lang="fr-FR" sz="1300" i="1" dirty="0">
                <a:solidFill>
                  <a:schemeClr val="tx1"/>
                </a:solidFill>
                <a:latin typeface="+mn-lt"/>
                <a:ea typeface="Aptos" panose="020B0004020202020204" pitchFamily="34" charset="0"/>
              </a:rPr>
              <a:t>sur cette diapositive.</a:t>
            </a:r>
            <a:endParaRPr sz="1300" i="1" dirty="0">
              <a:solidFill>
                <a:schemeClr val="tx1"/>
              </a:solidFill>
              <a:latin typeface="+mn-lt"/>
            </a:endParaRPr>
          </a:p>
          <a:p>
            <a:pPr marL="181240" indent="-181240">
              <a:spcBef>
                <a:spcPts val="634"/>
              </a:spcBef>
              <a:buClr>
                <a:schemeClr val="dk1"/>
              </a:buClr>
              <a:buSzPts val="1200"/>
              <a:buFont typeface="Noto Sans Symbols"/>
              <a:buChar char="❖"/>
            </a:pPr>
            <a:endParaRPr lang="fr-CA" sz="1300" b="1" dirty="0">
              <a:solidFill>
                <a:schemeClr val="tx1"/>
              </a:solidFill>
              <a:latin typeface="+mn-lt"/>
            </a:endParaRPr>
          </a:p>
          <a:p>
            <a:pPr marL="181240" indent="-181240">
              <a:spcBef>
                <a:spcPts val="634"/>
              </a:spcBef>
              <a:buClr>
                <a:schemeClr val="dk1"/>
              </a:buClr>
              <a:buSzPts val="1200"/>
              <a:buFont typeface="Noto Sans Symbols"/>
              <a:buChar char="❖"/>
            </a:pPr>
            <a:r>
              <a:rPr lang="fr-CA" sz="1300" b="1" dirty="0">
                <a:solidFill>
                  <a:schemeClr val="tx1"/>
                </a:solidFill>
                <a:latin typeface="+mn-lt"/>
              </a:rPr>
              <a:t>Souhaitez la bienvenue aux participants au programme de formation en épidémiologie de terrain (c.-à-d., </a:t>
            </a:r>
            <a:r>
              <a:rPr lang="fr-CA" sz="1300" b="1" i="1" dirty="0">
                <a:solidFill>
                  <a:schemeClr val="tx1"/>
                </a:solidFill>
                <a:latin typeface="+mn-lt"/>
              </a:rPr>
              <a:t>FETP-Première ligne avec l’approche Une Seule Santé</a:t>
            </a:r>
            <a:r>
              <a:rPr lang="fr-CA" sz="1300" b="1" dirty="0">
                <a:solidFill>
                  <a:schemeClr val="tx1"/>
                </a:solidFill>
                <a:latin typeface="+mn-lt"/>
              </a:rPr>
              <a:t>). Soulignez/renforcez les points clés concernant l'importance de cette formation tels qu'ils ont été énoncés lors de la cérémonie d'ouverture (</a:t>
            </a:r>
            <a:r>
              <a:rPr lang="fr-CA" sz="1300" b="1" i="1" dirty="0">
                <a:solidFill>
                  <a:schemeClr val="tx1"/>
                </a:solidFill>
                <a:latin typeface="+mn-lt"/>
              </a:rPr>
              <a:t>le cas échéant)</a:t>
            </a:r>
            <a:r>
              <a:rPr lang="fr-CA" sz="1300" b="1" dirty="0">
                <a:solidFill>
                  <a:schemeClr val="tx1"/>
                </a:solidFill>
                <a:latin typeface="+mn-lt"/>
              </a:rPr>
              <a:t>.</a:t>
            </a:r>
            <a:endParaRPr sz="1300" dirty="0">
              <a:solidFill>
                <a:schemeClr val="tx1"/>
              </a:solidFill>
              <a:latin typeface="+mn-lt"/>
            </a:endParaRPr>
          </a:p>
          <a:p>
            <a:pPr marL="181240" indent="-100689">
              <a:buClr>
                <a:schemeClr val="dk1"/>
              </a:buClr>
              <a:buSzPts val="1200"/>
            </a:pPr>
            <a:endParaRPr sz="1300" dirty="0">
              <a:solidFill>
                <a:schemeClr val="tx1"/>
              </a:solidFill>
              <a:latin typeface="+mn-lt"/>
            </a:endParaRPr>
          </a:p>
          <a:p>
            <a:pPr marL="181240" indent="-181240">
              <a:buClr>
                <a:schemeClr val="dk1"/>
              </a:buClr>
              <a:buSzPts val="1200"/>
              <a:buFont typeface="Arial"/>
              <a:buChar char="•"/>
            </a:pPr>
            <a:r>
              <a:rPr lang="fr-CA" sz="1300" b="1" u="sng" dirty="0">
                <a:solidFill>
                  <a:schemeClr val="tx1"/>
                </a:solidFill>
                <a:latin typeface="+mn-lt"/>
              </a:rPr>
              <a:t>Dites</a:t>
            </a:r>
            <a:r>
              <a:rPr lang="fr-CA" sz="1300" b="1" dirty="0">
                <a:solidFill>
                  <a:schemeClr val="tx1"/>
                </a:solidFill>
                <a:latin typeface="+mn-lt"/>
              </a:rPr>
              <a:t> : </a:t>
            </a:r>
            <a:r>
              <a:rPr lang="fr-CA" sz="1300" dirty="0">
                <a:solidFill>
                  <a:schemeClr val="tx1"/>
                </a:solidFill>
                <a:latin typeface="+mn-lt"/>
              </a:rPr>
              <a:t>Félicitations pour avoir été sélectionné pour participer à cette formation ! Vous avez été sélectionné pour participer à cette formation parce que vous occupez un poste clé. Vous avez donc la possibilité d'influencer et d'améliorer la manière dont les maladies sont détectées et signalées, ainsi que la manière dont les agences réagissent.</a:t>
            </a:r>
            <a:endParaRPr sz="1300" dirty="0">
              <a:solidFill>
                <a:schemeClr val="tx1"/>
              </a:solidFill>
              <a:latin typeface="+mn-lt"/>
            </a:endParaRPr>
          </a:p>
          <a:p>
            <a:pPr marL="181240" indent="-100689">
              <a:buClr>
                <a:schemeClr val="dk1"/>
              </a:buClr>
              <a:buSzPts val="1200"/>
            </a:pPr>
            <a:endParaRPr sz="1300" dirty="0">
              <a:solidFill>
                <a:schemeClr val="tx1"/>
              </a:solidFill>
              <a:latin typeface="+mn-lt"/>
            </a:endParaRPr>
          </a:p>
          <a:p>
            <a:pPr marL="181240" indent="-181240">
              <a:buClr>
                <a:schemeClr val="dk1"/>
              </a:buClr>
              <a:buSzPts val="1200"/>
              <a:buFont typeface="Arial"/>
              <a:buChar char="•"/>
            </a:pPr>
            <a:r>
              <a:rPr lang="fr-CA" sz="1300" b="1" u="sng" dirty="0">
                <a:solidFill>
                  <a:schemeClr val="tx1"/>
                </a:solidFill>
                <a:latin typeface="+mn-lt"/>
                <a:cs typeface="Arial"/>
              </a:rPr>
              <a:t>Dites</a:t>
            </a:r>
            <a:r>
              <a:rPr lang="fr-CA" sz="1300" b="1" dirty="0">
                <a:solidFill>
                  <a:schemeClr val="tx1"/>
                </a:solidFill>
                <a:latin typeface="+mn-lt"/>
                <a:cs typeface="Arial"/>
              </a:rPr>
              <a:t> : </a:t>
            </a:r>
            <a:r>
              <a:rPr lang="fr-CA" sz="1300" dirty="0">
                <a:solidFill>
                  <a:schemeClr val="tx1"/>
                </a:solidFill>
                <a:latin typeface="+mn-lt"/>
                <a:cs typeface="Arial"/>
              </a:rPr>
              <a:t>Cette version 3.0 inclut les leçons tirées de la mise en œuvre du programme dans plus de 60 pays et les besoins changeants de notre monde interconnecté. Nous vous encourageons à participer activement à toutes les activités afin d'optimiser votre apprentissage et le renforcement de vos capacités en matière de prévention, de détection, de notification et de réponse aux épidémies et autres menaces sanitaires. Votre rôle est important pour protéger la santé publique et sauver des vies !</a:t>
            </a:r>
            <a:endParaRPr sz="1300" dirty="0">
              <a:solidFill>
                <a:schemeClr val="tx1"/>
              </a:solidFill>
              <a:latin typeface="+mn-lt"/>
              <a:cs typeface="Arial"/>
            </a:endParaRPr>
          </a:p>
          <a:p>
            <a:pPr marL="181240" indent="-100689">
              <a:buClr>
                <a:schemeClr val="dk1"/>
              </a:buClr>
              <a:buSzPts val="1200"/>
            </a:pPr>
            <a:endParaRPr sz="1300" dirty="0">
              <a:solidFill>
                <a:schemeClr val="tx1"/>
              </a:solidFill>
              <a:latin typeface="+mn-lt"/>
            </a:endParaRPr>
          </a:p>
          <a:p>
            <a:pPr marL="181240" indent="-181240">
              <a:buClrTx/>
              <a:buSzPts val="1200"/>
              <a:buFont typeface="Arial"/>
              <a:buChar char="•"/>
            </a:pPr>
            <a:r>
              <a:rPr lang="fr-CA" sz="1300" b="1" u="sng" dirty="0">
                <a:solidFill>
                  <a:schemeClr val="tx1"/>
                </a:solidFill>
                <a:latin typeface="+mn-lt"/>
                <a:cs typeface="Arial"/>
              </a:rPr>
              <a:t>Dites</a:t>
            </a:r>
            <a:r>
              <a:rPr lang="fr-CA" sz="1300" b="1" dirty="0">
                <a:solidFill>
                  <a:schemeClr val="tx1"/>
                </a:solidFill>
                <a:latin typeface="+mn-lt"/>
                <a:cs typeface="Arial"/>
              </a:rPr>
              <a:t> :</a:t>
            </a:r>
            <a:r>
              <a:rPr lang="fr-CA" sz="1300" dirty="0">
                <a:solidFill>
                  <a:schemeClr val="tx1"/>
                </a:solidFill>
                <a:latin typeface="+mn-lt"/>
                <a:cs typeface="Arial"/>
              </a:rPr>
              <a:t> Au cours de cette formation, vous utiliserez le Guide du Participant pour prendre des notes sur les présentations et le Cahier du participant pour faire les exercices.</a:t>
            </a:r>
            <a:endParaRPr sz="1300" dirty="0">
              <a:solidFill>
                <a:schemeClr val="tx1"/>
              </a:solidFill>
              <a:latin typeface="+mn-lt"/>
              <a:cs typeface="Arial"/>
            </a:endParaRPr>
          </a:p>
          <a:p>
            <a:pPr marL="188000" indent="-107448">
              <a:buClr>
                <a:schemeClr val="dk1"/>
              </a:buClr>
              <a:buSzPts val="1200"/>
            </a:pPr>
            <a:endParaRPr sz="1300" dirty="0">
              <a:solidFill>
                <a:srgbClr val="FF0000"/>
              </a:solidFill>
              <a:latin typeface="+mn-lt"/>
            </a:endParaRPr>
          </a:p>
          <a:p>
            <a:pPr marL="0" indent="0">
              <a:buClr>
                <a:schemeClr val="dk1"/>
              </a:buClr>
              <a:buSzPts val="1200"/>
            </a:pPr>
            <a:endParaRPr sz="1300" dirty="0">
              <a:latin typeface="+mn-lt"/>
            </a:endParaRPr>
          </a:p>
          <a:p>
            <a:pPr marL="0" indent="0"/>
            <a:r>
              <a:rPr lang="fr-CA" sz="1300" dirty="0">
                <a:latin typeface="+mn-lt"/>
              </a:rPr>
              <a:t>                 </a:t>
            </a:r>
            <a:endParaRPr sz="1300" dirty="0">
              <a:latin typeface="+mn-lt"/>
            </a:endParaRPr>
          </a:p>
        </p:txBody>
      </p:sp>
      <p:sp>
        <p:nvSpPr>
          <p:cNvPr id="280" name="Google Shape;280;p1: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2: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CA" sz="1300" b="1" dirty="0">
                <a:latin typeface="+mn-lt"/>
              </a:rPr>
              <a:t>Notes de l'instructeur </a:t>
            </a:r>
            <a:r>
              <a:rPr lang="fr-CA" sz="1300" b="1" i="1" dirty="0">
                <a:latin typeface="+mn-lt"/>
              </a:rPr>
              <a:t>: </a:t>
            </a:r>
            <a:endParaRPr sz="1300" dirty="0">
              <a:latin typeface="+mn-lt"/>
            </a:endParaRPr>
          </a:p>
          <a:p>
            <a:pPr marL="0" indent="0">
              <a:buClr>
                <a:schemeClr val="dk1"/>
              </a:buClr>
              <a:buSzPts val="1200"/>
            </a:pPr>
            <a:endParaRPr sz="1300" b="1" i="1" dirty="0">
              <a:latin typeface="+mn-lt"/>
            </a:endParaRPr>
          </a:p>
          <a:p>
            <a:pPr marL="181240" indent="-181240">
              <a:buClr>
                <a:schemeClr val="dk1"/>
              </a:buClr>
              <a:buSzPts val="1200"/>
              <a:buFont typeface="Arial"/>
              <a:buChar char="•"/>
            </a:pPr>
            <a:r>
              <a:rPr lang="fr-CA" sz="1300" b="1" u="sng" dirty="0">
                <a:latin typeface="+mn-lt"/>
              </a:rPr>
              <a:t>Dites</a:t>
            </a:r>
            <a:r>
              <a:rPr lang="fr-CA" sz="1300" b="1" dirty="0">
                <a:latin typeface="+mn-lt"/>
              </a:rPr>
              <a:t> : </a:t>
            </a:r>
            <a:r>
              <a:rPr lang="fr-CA" sz="1300" dirty="0">
                <a:latin typeface="+mn-lt"/>
              </a:rPr>
              <a:t>Avant que nous vous demandions de vous présenter, voici un message de l'équipe FETP de CDC-Atlanta.</a:t>
            </a:r>
            <a:endParaRPr sz="1300" dirty="0">
              <a:latin typeface="+mn-lt"/>
            </a:endParaRPr>
          </a:p>
          <a:p>
            <a:pPr marL="0" indent="0">
              <a:buClr>
                <a:schemeClr val="dk1"/>
              </a:buClr>
              <a:buSzPts val="1200"/>
            </a:pPr>
            <a:endParaRPr sz="1300" dirty="0">
              <a:latin typeface="+mn-lt"/>
            </a:endParaRPr>
          </a:p>
          <a:p>
            <a:pPr marL="0" indent="0"/>
            <a:r>
              <a:rPr lang="fr-CA" sz="1300" i="1" dirty="0">
                <a:solidFill>
                  <a:srgbClr val="000000"/>
                </a:solidFill>
                <a:latin typeface="+mn-lt"/>
              </a:rPr>
              <a:t>    Lien vers la vidéo : https://www.youtube.com/watch?v=fNaUqClwE0U </a:t>
            </a:r>
            <a:endParaRPr sz="1300" dirty="0">
              <a:latin typeface="+mn-lt"/>
            </a:endParaRPr>
          </a:p>
        </p:txBody>
      </p:sp>
      <p:sp>
        <p:nvSpPr>
          <p:cNvPr id="287" name="Google Shape;287;p2: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3: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3: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CA" b="1" i="0" dirty="0">
                <a:latin typeface="+mn-lt"/>
              </a:rPr>
              <a:t>Notes de l'instructeur </a:t>
            </a:r>
            <a:r>
              <a:rPr lang="fr-CA" b="1" i="1" dirty="0">
                <a:latin typeface="+mn-lt"/>
              </a:rPr>
              <a:t>: </a:t>
            </a:r>
            <a:endParaRPr dirty="0">
              <a:latin typeface="+mn-lt"/>
            </a:endParaRPr>
          </a:p>
          <a:p>
            <a:pPr marL="0" indent="0"/>
            <a:endParaRPr dirty="0">
              <a:latin typeface="+mn-lt"/>
            </a:endParaRPr>
          </a:p>
          <a:p>
            <a:pPr marL="181240" indent="-181240">
              <a:buClr>
                <a:schemeClr val="dk1"/>
              </a:buClr>
              <a:buSzPts val="1200"/>
              <a:buFont typeface="Noto Sans Symbols"/>
              <a:buChar char="❖"/>
            </a:pPr>
            <a:r>
              <a:rPr lang="fr-CA" b="1" i="0" dirty="0">
                <a:latin typeface="+mn-lt"/>
              </a:rPr>
              <a:t>Les formateurs devraient commencer par une présentation brève mais concise d’eux-mêmes :</a:t>
            </a:r>
            <a:endParaRPr dirty="0">
              <a:latin typeface="+mn-lt"/>
            </a:endParaRPr>
          </a:p>
          <a:p>
            <a:pPr marL="664546" lvl="1" indent="-181240">
              <a:buClr>
                <a:schemeClr val="dk1"/>
              </a:buClr>
              <a:buSzPts val="1200"/>
              <a:buFont typeface="Arial"/>
              <a:buChar char="•"/>
            </a:pPr>
            <a:r>
              <a:rPr lang="fr-CA" b="1" i="1" dirty="0">
                <a:latin typeface="+mn-lt"/>
              </a:rPr>
              <a:t>Nom complet, poste actuel et responsabilités</a:t>
            </a:r>
            <a:endParaRPr b="1" dirty="0">
              <a:latin typeface="+mn-lt"/>
            </a:endParaRPr>
          </a:p>
          <a:p>
            <a:pPr marL="664546" lvl="1" indent="-181240">
              <a:buClr>
                <a:schemeClr val="dk1"/>
              </a:buClr>
              <a:buSzPts val="1200"/>
              <a:buFont typeface="Arial"/>
              <a:buChar char="•"/>
            </a:pPr>
            <a:r>
              <a:rPr lang="fr-CA" b="1" i="1" dirty="0">
                <a:latin typeface="+mn-lt"/>
              </a:rPr>
              <a:t>Décrivez brièvement ce qui vous qualifie pour mener cette formation FETP-Première-ligne &lt;CLIQUER&gt;</a:t>
            </a:r>
            <a:endParaRPr dirty="0">
              <a:latin typeface="+mn-lt"/>
            </a:endParaRPr>
          </a:p>
          <a:p>
            <a:pPr marL="483306" lvl="1" indent="0">
              <a:buClr>
                <a:schemeClr val="dk1"/>
              </a:buClr>
              <a:buSzPts val="1200"/>
            </a:pPr>
            <a:endParaRPr b="1" i="1" dirty="0">
              <a:latin typeface="+mn-lt"/>
            </a:endParaRPr>
          </a:p>
          <a:p>
            <a:pPr marL="181240" indent="-181240">
              <a:buClr>
                <a:schemeClr val="dk1"/>
              </a:buClr>
              <a:buSzPts val="1200"/>
              <a:buFont typeface="Noto Sans Symbols"/>
              <a:buChar char="❖"/>
            </a:pPr>
            <a:r>
              <a:rPr lang="fr-CA" b="1" i="1" dirty="0">
                <a:latin typeface="+mn-lt"/>
              </a:rPr>
              <a:t>Présentez le corps enseignant, le personnel et les observateurs présents dans la salle.</a:t>
            </a:r>
            <a:endParaRPr dirty="0">
              <a:latin typeface="+mn-lt"/>
            </a:endParaRPr>
          </a:p>
          <a:p>
            <a:pPr marL="671306" lvl="1" indent="-188000">
              <a:buClr>
                <a:schemeClr val="dk1"/>
              </a:buClr>
              <a:buSzPts val="1200"/>
              <a:buFont typeface="Arial"/>
              <a:buChar char="•"/>
            </a:pPr>
            <a:r>
              <a:rPr lang="fr-CA" b="1" i="1" dirty="0">
                <a:latin typeface="+mn-lt"/>
              </a:rPr>
              <a:t>Permettez aux invités de s'exprimer </a:t>
            </a:r>
            <a:r>
              <a:rPr lang="fr-CA" b="1" i="0" u="sng" dirty="0">
                <a:latin typeface="+mn-lt"/>
              </a:rPr>
              <a:t>brièvement </a:t>
            </a:r>
            <a:r>
              <a:rPr lang="fr-CA" b="1" i="1" dirty="0">
                <a:latin typeface="+mn-lt"/>
              </a:rPr>
              <a:t>s'ils le souhaitent &lt;CLIQUER&gt;</a:t>
            </a:r>
            <a:endParaRPr dirty="0">
              <a:latin typeface="+mn-lt"/>
            </a:endParaRPr>
          </a:p>
          <a:p>
            <a:pPr marL="671306" lvl="1" indent="-107449">
              <a:buClr>
                <a:schemeClr val="dk1"/>
              </a:buClr>
              <a:buSzPts val="1200"/>
            </a:pPr>
            <a:endParaRPr b="1" dirty="0">
              <a:latin typeface="+mn-lt"/>
            </a:endParaRPr>
          </a:p>
          <a:p>
            <a:pPr marL="181240" indent="-181240">
              <a:buClr>
                <a:schemeClr val="dk1"/>
              </a:buClr>
              <a:buSzPts val="1200"/>
              <a:buFont typeface="Arial"/>
              <a:buChar char="•"/>
            </a:pPr>
            <a:r>
              <a:rPr lang="fr-CA" b="1" i="1" u="sng" dirty="0">
                <a:latin typeface="+mn-lt"/>
                <a:cs typeface="Arial"/>
              </a:rPr>
              <a:t>Demandez</a:t>
            </a:r>
            <a:r>
              <a:rPr lang="fr-CA" b="1" i="1" u="none" dirty="0">
                <a:latin typeface="+mn-lt"/>
                <a:cs typeface="Arial"/>
              </a:rPr>
              <a:t> </a:t>
            </a:r>
            <a:r>
              <a:rPr lang="fr-CA" i="1" dirty="0">
                <a:latin typeface="+mn-lt"/>
                <a:cs typeface="Arial"/>
              </a:rPr>
              <a:t>aux participants de se présenter </a:t>
            </a:r>
            <a:r>
              <a:rPr lang="fr-CA" i="1" u="sng" dirty="0">
                <a:latin typeface="+mn-lt"/>
                <a:cs typeface="Arial"/>
              </a:rPr>
              <a:t>brièvement</a:t>
            </a:r>
            <a:r>
              <a:rPr lang="fr-CA" i="1" dirty="0">
                <a:latin typeface="+mn-lt"/>
                <a:cs typeface="Arial"/>
              </a:rPr>
              <a:t>, en suivant les points de la diapositive :</a:t>
            </a:r>
            <a:endParaRPr dirty="0">
              <a:latin typeface="+mn-lt"/>
              <a:cs typeface="Arial"/>
            </a:endParaRPr>
          </a:p>
          <a:p>
            <a:pPr marL="181240" indent="-100689">
              <a:buClr>
                <a:schemeClr val="dk1"/>
              </a:buClr>
              <a:buSzPts val="1200"/>
            </a:pPr>
            <a:endParaRPr b="1" i="1" u="sng" dirty="0">
              <a:latin typeface="+mn-lt"/>
            </a:endParaRPr>
          </a:p>
          <a:p>
            <a:pPr marL="181240" indent="-181240">
              <a:buClr>
                <a:schemeClr val="dk1"/>
              </a:buClr>
              <a:buSzPts val="1200"/>
              <a:buFont typeface="Arial"/>
              <a:buChar char="•"/>
            </a:pPr>
            <a:r>
              <a:rPr lang="fr-CA" b="1" i="1" u="sng" dirty="0">
                <a:latin typeface="+mn-lt"/>
              </a:rPr>
              <a:t>Gérez</a:t>
            </a:r>
            <a:r>
              <a:rPr lang="fr-CA" b="1" i="1" u="none" dirty="0">
                <a:latin typeface="+mn-lt"/>
              </a:rPr>
              <a:t> </a:t>
            </a:r>
            <a:r>
              <a:rPr lang="fr-CA" b="0" i="0" u="none" dirty="0">
                <a:latin typeface="+mn-lt"/>
              </a:rPr>
              <a:t>les </a:t>
            </a:r>
            <a:r>
              <a:rPr lang="fr-CA" b="0" i="0" dirty="0">
                <a:latin typeface="+mn-lt"/>
              </a:rPr>
              <a:t>attentes en fonction du retour d'information des participants et de ce qui sera abordé au cours de cette formation.  </a:t>
            </a:r>
            <a:endParaRPr dirty="0">
              <a:latin typeface="+mn-lt"/>
            </a:endParaRPr>
          </a:p>
          <a:p>
            <a:pPr marL="0" indent="0">
              <a:buClr>
                <a:schemeClr val="dk1"/>
              </a:buClr>
              <a:buSzPts val="1200"/>
            </a:pPr>
            <a:endParaRPr i="1" dirty="0">
              <a:latin typeface="+mn-lt"/>
            </a:endParaRPr>
          </a:p>
          <a:p>
            <a:pPr marL="181240" indent="-181240">
              <a:buClr>
                <a:schemeClr val="dk1"/>
              </a:buClr>
              <a:buSzPts val="1200"/>
              <a:buFont typeface="Arial"/>
              <a:buChar char="•"/>
            </a:pPr>
            <a:r>
              <a:rPr lang="fr-CA" b="1" i="1" u="sng" dirty="0">
                <a:latin typeface="+mn-lt"/>
                <a:cs typeface="Arial"/>
              </a:rPr>
              <a:t>Facultatif</a:t>
            </a:r>
            <a:r>
              <a:rPr lang="fr-CA" b="1" i="1" u="none" dirty="0">
                <a:latin typeface="+mn-lt"/>
                <a:cs typeface="Arial"/>
              </a:rPr>
              <a:t> </a:t>
            </a:r>
            <a:r>
              <a:rPr lang="fr-CA" i="1" dirty="0">
                <a:latin typeface="+mn-lt"/>
                <a:cs typeface="Arial"/>
              </a:rPr>
              <a:t>: Les attentes des participants peuvent être listées sur des feuilles de papier et affichées. Des coches peuvent être placées à côté des attentes répétées. Le formateur peut afficher le papier avec les attentes dans la salle de classe et l'utiliser comme référence à la fin de la formation pour s'assurer que les attentes qui sont alignées sur le contenu de cette formation ont été satisfaites.</a:t>
            </a:r>
            <a:endParaRPr dirty="0">
              <a:latin typeface="+mn-lt"/>
              <a:cs typeface="Arial"/>
            </a:endParaRPr>
          </a:p>
          <a:p>
            <a:pPr marL="181240" indent="-100689">
              <a:buClr>
                <a:schemeClr val="dk1"/>
              </a:buClr>
              <a:buSzPts val="1200"/>
            </a:pPr>
            <a:endParaRPr i="1" dirty="0">
              <a:latin typeface="+mn-lt"/>
            </a:endParaRPr>
          </a:p>
          <a:p>
            <a:pPr marL="181240" indent="-100689">
              <a:buClr>
                <a:schemeClr val="dk1"/>
              </a:buClr>
              <a:buSzPts val="1200"/>
            </a:pPr>
            <a:endParaRPr i="1" dirty="0"/>
          </a:p>
          <a:p>
            <a:pPr marL="181240" indent="-100689">
              <a:buClr>
                <a:schemeClr val="dk1"/>
              </a:buClr>
              <a:buSzPts val="1200"/>
            </a:pPr>
            <a:endParaRPr i="1" dirty="0"/>
          </a:p>
          <a:p>
            <a:pPr marL="181240" indent="-100689">
              <a:buClr>
                <a:schemeClr val="dk1"/>
              </a:buClr>
              <a:buSzPts val="1200"/>
            </a:pPr>
            <a:endParaRPr i="1" dirty="0"/>
          </a:p>
          <a:p>
            <a:pPr marL="2114464" lvl="4" indent="-100689">
              <a:buClr>
                <a:schemeClr val="dk1"/>
              </a:buClr>
              <a:buSzPts val="1200"/>
            </a:pPr>
            <a:endParaRPr dirty="0"/>
          </a:p>
          <a:p>
            <a:pPr marL="0" indent="0">
              <a:buClr>
                <a:schemeClr val="dk1"/>
              </a:buClr>
              <a:buSzPts val="1200"/>
            </a:pPr>
            <a:endParaRPr b="1" i="1" dirty="0"/>
          </a:p>
          <a:p>
            <a:pPr marL="0" indent="0">
              <a:buClr>
                <a:schemeClr val="dk1"/>
              </a:buClr>
              <a:buSzPts val="1200"/>
            </a:pPr>
            <a:endParaRPr b="1" i="1" dirty="0"/>
          </a:p>
          <a:p>
            <a:pPr marL="0" indent="0">
              <a:buClr>
                <a:schemeClr val="dk1"/>
              </a:buClr>
              <a:buSzPts val="1200"/>
            </a:pPr>
            <a:endParaRPr b="1" i="1" dirty="0"/>
          </a:p>
          <a:p>
            <a:pPr marL="0" indent="0">
              <a:buClr>
                <a:schemeClr val="dk1"/>
              </a:buClr>
              <a:buSzPts val="1200"/>
            </a:pPr>
            <a:endParaRPr dirty="0"/>
          </a:p>
          <a:p>
            <a:pPr marL="0" indent="0"/>
            <a:endParaRPr dirty="0"/>
          </a:p>
        </p:txBody>
      </p:sp>
      <p:sp>
        <p:nvSpPr>
          <p:cNvPr id="295" name="Google Shape;295;p3: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4: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1" name="Google Shape;301;p4: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CA" b="1" dirty="0">
                <a:latin typeface="+mn-lt"/>
              </a:rPr>
              <a:t>Notes de l'instructeur : </a:t>
            </a:r>
            <a:endParaRPr dirty="0">
              <a:latin typeface="+mn-lt"/>
            </a:endParaRPr>
          </a:p>
          <a:p>
            <a:pPr marL="0" indent="0">
              <a:buClr>
                <a:schemeClr val="dk1"/>
              </a:buClr>
              <a:buSzPts val="1200"/>
            </a:pPr>
            <a:endParaRPr b="1" u="sng" dirty="0">
              <a:latin typeface="+mn-lt"/>
            </a:endParaRPr>
          </a:p>
          <a:p>
            <a:pPr marL="181240" indent="-181240">
              <a:buClr>
                <a:schemeClr val="dk1"/>
              </a:buClr>
              <a:buSzPts val="1200"/>
              <a:buFont typeface="Arial"/>
              <a:buChar char="•"/>
            </a:pPr>
            <a:r>
              <a:rPr lang="fr-CA" b="1" u="sng" dirty="0">
                <a:latin typeface="+mn-lt"/>
              </a:rPr>
              <a:t>Dites</a:t>
            </a:r>
            <a:r>
              <a:rPr lang="fr-CA" b="1" u="none" dirty="0">
                <a:latin typeface="+mn-lt"/>
              </a:rPr>
              <a:t> : </a:t>
            </a:r>
            <a:r>
              <a:rPr lang="fr-CA" dirty="0">
                <a:latin typeface="+mn-lt"/>
              </a:rPr>
              <a:t>Pour tirer le meilleur parti de cette formation, quelles sont les règles de base que nous devrions tous respecter ?</a:t>
            </a:r>
            <a:endParaRPr dirty="0">
              <a:latin typeface="+mn-lt"/>
            </a:endParaRPr>
          </a:p>
          <a:p>
            <a:pPr marL="181240" indent="-100689">
              <a:buClr>
                <a:schemeClr val="dk1"/>
              </a:buClr>
              <a:buSzPts val="1200"/>
            </a:pPr>
            <a:endParaRPr b="0" i="1" u="none" dirty="0">
              <a:latin typeface="+mn-lt"/>
            </a:endParaRPr>
          </a:p>
          <a:p>
            <a:pPr marL="181240" indent="-181240">
              <a:buClr>
                <a:schemeClr val="dk1"/>
              </a:buClr>
              <a:buSzPts val="1200"/>
              <a:buFont typeface="Arial"/>
              <a:buChar char="•"/>
            </a:pPr>
            <a:r>
              <a:rPr lang="fr-CA" b="1" i="0" u="sng" dirty="0">
                <a:latin typeface="+mn-lt"/>
                <a:cs typeface="Arial"/>
              </a:rPr>
              <a:t>Laissez</a:t>
            </a:r>
            <a:r>
              <a:rPr lang="fr-CA" b="1" i="0" u="none" dirty="0">
                <a:latin typeface="+mn-lt"/>
                <a:cs typeface="Arial"/>
              </a:rPr>
              <a:t> </a:t>
            </a:r>
            <a:r>
              <a:rPr lang="fr-CA" b="0" i="0" u="none" dirty="0">
                <a:latin typeface="+mn-lt"/>
                <a:cs typeface="Arial"/>
              </a:rPr>
              <a:t>les </a:t>
            </a:r>
            <a:r>
              <a:rPr lang="fr-CA" i="0" dirty="0">
                <a:latin typeface="+mn-lt"/>
                <a:cs typeface="Arial"/>
              </a:rPr>
              <a:t>participants proposer des règles de base. Si nécessaire, invitez les participants à poser les questions suivantes : À quelle heure devons-nous arriver chaque jour (</a:t>
            </a:r>
            <a:r>
              <a:rPr lang="fr-CA" i="1" dirty="0">
                <a:latin typeface="+mn-lt"/>
                <a:cs typeface="Arial"/>
              </a:rPr>
              <a:t>c.-à-d., à l'heure</a:t>
            </a:r>
            <a:r>
              <a:rPr lang="fr-CA" i="0" dirty="0">
                <a:latin typeface="+mn-lt"/>
                <a:cs typeface="Arial"/>
              </a:rPr>
              <a:t>) ?  Que devons-nous faire si nous recevons un appel ? etc</a:t>
            </a:r>
            <a:r>
              <a:rPr lang="fr-CA" b="1" i="1" dirty="0">
                <a:latin typeface="+mn-lt"/>
                <a:cs typeface="Arial"/>
              </a:rPr>
              <a:t>. &lt;CLIQUER&gt; </a:t>
            </a:r>
            <a:r>
              <a:rPr lang="fr-CA" dirty="0">
                <a:latin typeface="+mn-lt"/>
                <a:cs typeface="Arial"/>
              </a:rPr>
              <a:t>pour afficher le graphique mettant en évidence les règles de base « fondamentales » et renforcez celles qui sont partagées mais non énumérées à l'écran (</a:t>
            </a:r>
            <a:r>
              <a:rPr lang="fr-CA" i="1" dirty="0">
                <a:latin typeface="+mn-lt"/>
                <a:cs typeface="Arial"/>
              </a:rPr>
              <a:t>par exemple, les participants doivent rentrer à l'heure de la pause et du déjeuner, l'instructeur doit parler lentement/clairement, l'instructeur doit gérer son temps, etc</a:t>
            </a:r>
            <a:r>
              <a:rPr lang="fr-CA" dirty="0">
                <a:latin typeface="+mn-lt"/>
                <a:cs typeface="Arial"/>
              </a:rPr>
              <a:t>.)</a:t>
            </a:r>
            <a:endParaRPr dirty="0">
              <a:latin typeface="+mn-lt"/>
              <a:cs typeface="Arial"/>
            </a:endParaRPr>
          </a:p>
          <a:p>
            <a:pPr marL="0" indent="0">
              <a:buClr>
                <a:schemeClr val="dk1"/>
              </a:buClr>
              <a:buSzPts val="1200"/>
            </a:pPr>
            <a:endParaRPr dirty="0">
              <a:latin typeface="+mn-lt"/>
            </a:endParaRPr>
          </a:p>
          <a:p>
            <a:pPr marL="181240" indent="-181240">
              <a:buClr>
                <a:schemeClr val="dk1"/>
              </a:buClr>
              <a:buSzPts val="1200"/>
              <a:buFont typeface="Arial"/>
              <a:buChar char="•"/>
            </a:pPr>
            <a:r>
              <a:rPr lang="fr-CA" b="1" u="sng" dirty="0">
                <a:latin typeface="+mn-lt"/>
              </a:rPr>
              <a:t>Remerciez</a:t>
            </a:r>
            <a:r>
              <a:rPr lang="fr-CA" b="1" u="none" dirty="0">
                <a:latin typeface="+mn-lt"/>
              </a:rPr>
              <a:t> </a:t>
            </a:r>
            <a:r>
              <a:rPr lang="fr-CA" b="0" u="none" dirty="0">
                <a:latin typeface="+mn-lt"/>
              </a:rPr>
              <a:t>les </a:t>
            </a:r>
            <a:r>
              <a:rPr lang="fr-CA" b="0" dirty="0">
                <a:latin typeface="+mn-lt"/>
              </a:rPr>
              <a:t>participants d'avoir établi ces règles de base et d'avoir accepté de les respecter. </a:t>
            </a:r>
            <a:endParaRPr dirty="0">
              <a:latin typeface="+mn-lt"/>
            </a:endParaRPr>
          </a:p>
          <a:p>
            <a:pPr marL="181240" indent="-100689">
              <a:buClr>
                <a:schemeClr val="dk1"/>
              </a:buClr>
              <a:buSzPts val="1200"/>
            </a:pPr>
            <a:endParaRPr b="0" dirty="0">
              <a:latin typeface="+mn-lt"/>
            </a:endParaRPr>
          </a:p>
          <a:p>
            <a:pPr marL="181240" indent="-181240">
              <a:buClr>
                <a:schemeClr val="dk1"/>
              </a:buClr>
              <a:buSzPts val="1200"/>
              <a:buFont typeface="Arial"/>
              <a:buChar char="•"/>
            </a:pPr>
            <a:r>
              <a:rPr lang="fr-CA" b="1" u="sng" dirty="0">
                <a:latin typeface="+mn-lt"/>
              </a:rPr>
              <a:t>Dites</a:t>
            </a:r>
            <a:r>
              <a:rPr lang="fr-CA" b="1" u="none" dirty="0">
                <a:latin typeface="+mn-lt"/>
              </a:rPr>
              <a:t> : </a:t>
            </a:r>
            <a:r>
              <a:rPr lang="fr-CA" b="0" dirty="0">
                <a:latin typeface="+mn-lt"/>
              </a:rPr>
              <a:t>Cela rendra notre temps ensemble plus agréable et plus productif !</a:t>
            </a:r>
            <a:endParaRPr dirty="0">
              <a:latin typeface="+mn-lt"/>
            </a:endParaRPr>
          </a:p>
          <a:p>
            <a:pPr marL="181240" indent="-100689">
              <a:buClr>
                <a:schemeClr val="dk1"/>
              </a:buClr>
              <a:buSzPts val="1200"/>
            </a:pPr>
            <a:endParaRPr b="1" i="1" u="sng" dirty="0">
              <a:latin typeface="+mn-lt"/>
            </a:endParaRPr>
          </a:p>
          <a:p>
            <a:pPr marL="181240" indent="-181240">
              <a:buClr>
                <a:schemeClr val="dk1"/>
              </a:buClr>
              <a:buSzPts val="1200"/>
              <a:buFont typeface="Arial"/>
              <a:buChar char="•"/>
            </a:pPr>
            <a:r>
              <a:rPr lang="fr-CA" b="1" i="1" u="sng" dirty="0">
                <a:latin typeface="+mn-lt"/>
                <a:cs typeface="Arial"/>
              </a:rPr>
              <a:t>Facultatif</a:t>
            </a:r>
            <a:r>
              <a:rPr lang="fr-CA" b="1" i="1" u="none" dirty="0">
                <a:latin typeface="+mn-lt"/>
                <a:cs typeface="Arial"/>
              </a:rPr>
              <a:t> : </a:t>
            </a:r>
            <a:r>
              <a:rPr lang="fr-CA" i="1" dirty="0">
                <a:latin typeface="+mn-lt"/>
                <a:cs typeface="Arial"/>
              </a:rPr>
              <a:t>Les règles de base peuvent également être inscrites sur du papier graphique et affichées. </a:t>
            </a:r>
            <a:endParaRPr dirty="0">
              <a:latin typeface="+mn-lt"/>
              <a:cs typeface="Arial"/>
            </a:endParaRPr>
          </a:p>
          <a:p>
            <a:pPr marL="181240" indent="-100689">
              <a:buClr>
                <a:schemeClr val="dk1"/>
              </a:buClr>
              <a:buSzPts val="1200"/>
            </a:pPr>
            <a:endParaRPr i="1" dirty="0">
              <a:latin typeface="+mn-lt"/>
            </a:endParaRPr>
          </a:p>
          <a:p>
            <a:pPr marL="181240" indent="-181240">
              <a:buClr>
                <a:schemeClr val="dk1"/>
              </a:buClr>
              <a:buSzPts val="1200"/>
              <a:buFont typeface="Noto Sans Symbols"/>
              <a:buChar char="❖"/>
            </a:pPr>
            <a:r>
              <a:rPr lang="fr-CA" b="1" i="1" dirty="0">
                <a:latin typeface="+mn-lt"/>
              </a:rPr>
              <a:t>Utilisez ce temps pour discuter d'autres questions de gestion (par exemple, informez les participants de l'emplacement des toilettes, de l'endroit où ils iront déjeuner (si un déjeuner est prévu), etc.</a:t>
            </a:r>
            <a:endParaRPr dirty="0">
              <a:latin typeface="+mn-lt"/>
            </a:endParaRPr>
          </a:p>
          <a:p>
            <a:pPr marL="0" indent="0"/>
            <a:endParaRPr dirty="0"/>
          </a:p>
        </p:txBody>
      </p:sp>
      <p:sp>
        <p:nvSpPr>
          <p:cNvPr id="302" name="Google Shape;302;p4: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5: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p5: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CA" b="1" i="0" dirty="0">
                <a:latin typeface="+mn-lt"/>
              </a:rPr>
              <a:t>Notes de l'instructeur : </a:t>
            </a:r>
            <a:endParaRPr i="0" dirty="0">
              <a:latin typeface="+mn-lt"/>
            </a:endParaRPr>
          </a:p>
          <a:p>
            <a:pPr marL="0" indent="0">
              <a:buClr>
                <a:schemeClr val="dk1"/>
              </a:buClr>
              <a:buSzPts val="1200"/>
            </a:pPr>
            <a:endParaRPr b="1" i="1" dirty="0">
              <a:latin typeface="+mn-lt"/>
            </a:endParaRPr>
          </a:p>
          <a:p>
            <a:pPr marL="181240" indent="-181240">
              <a:buClr>
                <a:schemeClr val="dk1"/>
              </a:buClr>
              <a:buSzPts val="1200"/>
              <a:buFont typeface="Arial"/>
              <a:buChar char="•"/>
            </a:pPr>
            <a:r>
              <a:rPr lang="fr-CA" b="1" u="sng" dirty="0">
                <a:latin typeface="+mn-lt"/>
              </a:rPr>
              <a:t>Dites</a:t>
            </a:r>
            <a:r>
              <a:rPr lang="fr-CA" b="1" u="none" dirty="0">
                <a:latin typeface="+mn-lt"/>
              </a:rPr>
              <a:t> : </a:t>
            </a:r>
            <a:r>
              <a:rPr lang="fr-CA" dirty="0">
                <a:latin typeface="+mn-lt"/>
              </a:rPr>
              <a:t>Nous aimerions désigner ou élire un(e) participant(e) comme représentant de la classe. </a:t>
            </a:r>
            <a:endParaRPr dirty="0">
              <a:latin typeface="+mn-lt"/>
            </a:endParaRPr>
          </a:p>
          <a:p>
            <a:pPr marL="0" indent="0">
              <a:buClr>
                <a:schemeClr val="dk1"/>
              </a:buClr>
              <a:buSzPts val="1200"/>
            </a:pPr>
            <a:endParaRPr i="1" dirty="0">
              <a:latin typeface="+mn-lt"/>
            </a:endParaRPr>
          </a:p>
          <a:p>
            <a:pPr marL="181240" indent="-181240">
              <a:buClr>
                <a:schemeClr val="dk1"/>
              </a:buClr>
              <a:buSzPts val="1200"/>
              <a:buFont typeface="Noto Sans Symbols"/>
              <a:buChar char="❖"/>
            </a:pPr>
            <a:r>
              <a:rPr lang="fr-CA" b="1" i="1" dirty="0">
                <a:latin typeface="+mn-lt"/>
              </a:rPr>
              <a:t>Certains programmes désignent cette personne comme le président de la classe. Certains programmes désignent le vainqueur de l'élection comme délégué de classe/président et le second comme délégué de classe adjoint/vice-président.</a:t>
            </a:r>
            <a:endParaRPr dirty="0">
              <a:latin typeface="+mn-lt"/>
            </a:endParaRPr>
          </a:p>
          <a:p>
            <a:pPr marL="0" indent="0">
              <a:buClr>
                <a:schemeClr val="dk1"/>
              </a:buClr>
              <a:buSzPts val="1200"/>
            </a:pPr>
            <a:endParaRPr b="1" u="sng" dirty="0">
              <a:latin typeface="+mn-lt"/>
            </a:endParaRPr>
          </a:p>
          <a:p>
            <a:pPr marL="181240" indent="-181240">
              <a:buClr>
                <a:schemeClr val="dk1"/>
              </a:buClr>
              <a:buSzPts val="1200"/>
              <a:buFont typeface="Arial"/>
              <a:buChar char="•"/>
            </a:pPr>
            <a:r>
              <a:rPr lang="fr-CA" b="1" i="0" u="none" dirty="0">
                <a:latin typeface="+mn-lt"/>
              </a:rPr>
              <a:t>Cette personne devra </a:t>
            </a:r>
            <a:r>
              <a:rPr lang="fr-CA" b="0" i="0" u="none" dirty="0">
                <a:latin typeface="+mn-lt"/>
              </a:rPr>
              <a:t>:</a:t>
            </a:r>
            <a:endParaRPr dirty="0">
              <a:latin typeface="+mn-lt"/>
            </a:endParaRPr>
          </a:p>
          <a:p>
            <a:pPr marL="664546" lvl="1" indent="-181240">
              <a:buClr>
                <a:schemeClr val="dk1"/>
              </a:buClr>
              <a:buSzPts val="1200"/>
              <a:buFont typeface="Arial"/>
              <a:buChar char="•"/>
            </a:pPr>
            <a:r>
              <a:rPr lang="fr-CA" dirty="0">
                <a:latin typeface="+mn-lt"/>
              </a:rPr>
              <a:t>Servir de lien pour l'échange d'informations entre les participants de la cohorte et les animateurs du cours. (</a:t>
            </a:r>
            <a:r>
              <a:rPr lang="fr-CA" i="1" dirty="0">
                <a:latin typeface="+mn-lt"/>
              </a:rPr>
              <a:t>Par exemple : Parfois, le directeur du programme ou le conseiller résident (CR) peut avoir besoin de partager des informations avec la classe en dehors des heures de cours).</a:t>
            </a:r>
            <a:endParaRPr dirty="0">
              <a:latin typeface="+mn-lt"/>
            </a:endParaRPr>
          </a:p>
          <a:p>
            <a:pPr marL="664546" lvl="1" indent="-181240">
              <a:buClr>
                <a:schemeClr val="dk1"/>
              </a:buClr>
              <a:buSzPts val="1200"/>
              <a:buFont typeface="Arial"/>
              <a:buChar char="•"/>
            </a:pPr>
            <a:r>
              <a:rPr lang="fr-CA" dirty="0">
                <a:latin typeface="+mn-lt"/>
              </a:rPr>
              <a:t>Être le contact principal du directeur de programme ou du CR et partager l'information avec le reste de la classe.</a:t>
            </a:r>
            <a:endParaRPr i="0" dirty="0">
              <a:latin typeface="+mn-lt"/>
            </a:endParaRPr>
          </a:p>
          <a:p>
            <a:pPr marL="664546" lvl="1" indent="-181240">
              <a:buClr>
                <a:schemeClr val="dk1"/>
              </a:buClr>
              <a:buSzPts val="1200"/>
              <a:buFont typeface="Arial"/>
              <a:buChar char="•"/>
            </a:pPr>
            <a:r>
              <a:rPr lang="fr-CA" i="0" dirty="0">
                <a:latin typeface="+mn-lt"/>
              </a:rPr>
              <a:t>Présenter les préoccupations ou les problèmes de la classe au directeur du programme ou CR.</a:t>
            </a:r>
            <a:endParaRPr dirty="0">
              <a:latin typeface="+mn-lt"/>
            </a:endParaRPr>
          </a:p>
          <a:p>
            <a:pPr marL="664546" lvl="1" indent="-181240">
              <a:buClr>
                <a:schemeClr val="dk1"/>
              </a:buClr>
              <a:buSzPts val="1200"/>
              <a:buFont typeface="Arial"/>
              <a:buChar char="•"/>
            </a:pPr>
            <a:r>
              <a:rPr lang="fr-CA" dirty="0">
                <a:latin typeface="+mn-lt"/>
              </a:rPr>
              <a:t>Aider à faire respecter d'autres règles de base. (</a:t>
            </a:r>
            <a:r>
              <a:rPr lang="fr-CA" i="1" dirty="0">
                <a:latin typeface="+mn-lt"/>
              </a:rPr>
              <a:t>Par exemple : Aider les participants à revenir à l'heure dans la salle de classe après les pauses).</a:t>
            </a:r>
            <a:endParaRPr dirty="0">
              <a:latin typeface="+mn-lt"/>
            </a:endParaRPr>
          </a:p>
          <a:p>
            <a:pPr marL="664546" lvl="1" indent="-181240">
              <a:buClr>
                <a:schemeClr val="dk1"/>
              </a:buClr>
              <a:buSzPts val="1200"/>
              <a:buFont typeface="Arial"/>
              <a:buChar char="•"/>
            </a:pPr>
            <a:r>
              <a:rPr lang="fr-CA" dirty="0">
                <a:latin typeface="+mn-lt"/>
              </a:rPr>
              <a:t>Lors de la remise des diplômes, représenter la cohorte en présentant les remerciements au nom de la classe.</a:t>
            </a:r>
            <a:endParaRPr dirty="0">
              <a:latin typeface="+mn-lt"/>
            </a:endParaRPr>
          </a:p>
          <a:p>
            <a:pPr marL="664546" lvl="1" indent="-181240">
              <a:buClr>
                <a:schemeClr val="dk1"/>
              </a:buClr>
              <a:buSzPts val="1200"/>
              <a:buFont typeface="Arial"/>
              <a:buChar char="•"/>
            </a:pPr>
            <a:r>
              <a:rPr lang="fr-CA" dirty="0">
                <a:latin typeface="+mn-lt"/>
              </a:rPr>
              <a:t>Après l'obtention du diplôme, servir de point de contact et de représentant de la cohorte.</a:t>
            </a:r>
            <a:endParaRPr dirty="0">
              <a:latin typeface="+mn-lt"/>
            </a:endParaRPr>
          </a:p>
          <a:p>
            <a:pPr marL="483306" lvl="1" indent="0">
              <a:buClr>
                <a:schemeClr val="dk1"/>
              </a:buClr>
              <a:buSzPts val="1200"/>
            </a:pPr>
            <a:r>
              <a:rPr lang="fr-CA" dirty="0">
                <a:latin typeface="+mn-lt"/>
              </a:rPr>
              <a:t> </a:t>
            </a:r>
            <a:endParaRPr b="1" i="1" dirty="0">
              <a:latin typeface="+mn-lt"/>
            </a:endParaRPr>
          </a:p>
          <a:p>
            <a:pPr marL="181240" indent="-181240">
              <a:buClr>
                <a:schemeClr val="dk1"/>
              </a:buClr>
              <a:buSzPts val="1200"/>
              <a:buFont typeface="Arial"/>
              <a:buChar char="•"/>
            </a:pPr>
            <a:r>
              <a:rPr lang="fr-CA" b="1" i="0" u="sng" dirty="0">
                <a:latin typeface="+mn-lt"/>
              </a:rPr>
              <a:t>Demandez </a:t>
            </a:r>
            <a:r>
              <a:rPr lang="fr-CA" b="0" i="0" dirty="0">
                <a:latin typeface="+mn-lt"/>
              </a:rPr>
              <a:t>des volontaires ou des nominations et/ou procédez à un vote. </a:t>
            </a:r>
            <a:endParaRPr dirty="0">
              <a:latin typeface="+mn-lt"/>
            </a:endParaRPr>
          </a:p>
          <a:p>
            <a:pPr marL="0" indent="0">
              <a:buClr>
                <a:schemeClr val="dk1"/>
              </a:buClr>
              <a:buSzPts val="1200"/>
            </a:pPr>
            <a:endParaRPr b="1" i="1" dirty="0"/>
          </a:p>
          <a:p>
            <a:pPr marL="0" indent="0">
              <a:buClr>
                <a:schemeClr val="dk1"/>
              </a:buClr>
              <a:buSzPts val="1200"/>
            </a:pPr>
            <a:endParaRPr dirty="0"/>
          </a:p>
          <a:p>
            <a:pPr marL="0" indent="0"/>
            <a:endParaRPr dirty="0"/>
          </a:p>
        </p:txBody>
      </p:sp>
      <p:sp>
        <p:nvSpPr>
          <p:cNvPr id="318" name="Google Shape;318;p5: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6: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6: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CA" sz="1300" b="1" dirty="0">
                <a:latin typeface="+mn-lt"/>
              </a:rPr>
              <a:t>Notes de l'instructeur :</a:t>
            </a:r>
            <a:endParaRPr dirty="0">
              <a:latin typeface="+mn-lt"/>
              <a:ea typeface="Calibri"/>
              <a:cs typeface="Calibri"/>
              <a:sym typeface="Calibri"/>
            </a:endParaRPr>
          </a:p>
          <a:p>
            <a:pPr marL="0" indent="0">
              <a:buClr>
                <a:schemeClr val="dk1"/>
              </a:buClr>
              <a:buSzPts val="1200"/>
            </a:pPr>
            <a:endParaRPr dirty="0">
              <a:latin typeface="+mn-lt"/>
              <a:ea typeface="Calibri"/>
              <a:cs typeface="Calibri"/>
              <a:sym typeface="Calibri"/>
            </a:endParaRPr>
          </a:p>
          <a:p>
            <a:pPr marL="181240" indent="-181240">
              <a:buClr>
                <a:schemeClr val="dk1"/>
              </a:buClr>
              <a:buSzPts val="1200"/>
              <a:buFont typeface="Arial"/>
              <a:buChar char="•"/>
            </a:pPr>
            <a:r>
              <a:rPr lang="fr-CA" b="1" u="sng" dirty="0">
                <a:latin typeface="+mn-lt"/>
              </a:rPr>
              <a:t>Dites</a:t>
            </a:r>
            <a:r>
              <a:rPr lang="fr-CA" b="1" u="none" dirty="0">
                <a:latin typeface="+mn-lt"/>
              </a:rPr>
              <a:t> : </a:t>
            </a:r>
            <a:r>
              <a:rPr lang="fr-CA" dirty="0">
                <a:latin typeface="+mn-lt"/>
                <a:ea typeface="Calibri"/>
                <a:cs typeface="Calibri"/>
                <a:sym typeface="Calibri"/>
              </a:rPr>
              <a:t>Vous verrez ces icônes tout au long des présentations. Elles sont destinées à attirer votre attention sur différents éléments des leçons.</a:t>
            </a:r>
            <a:endParaRPr dirty="0">
              <a:latin typeface="+mn-lt"/>
              <a:ea typeface="Calibri"/>
              <a:cs typeface="Calibri"/>
              <a:sym typeface="Calibri"/>
            </a:endParaRPr>
          </a:p>
          <a:p>
            <a:pPr marL="0" indent="0">
              <a:buClr>
                <a:schemeClr val="dk1"/>
              </a:buClr>
              <a:buSzPts val="1200"/>
            </a:pPr>
            <a:endParaRPr dirty="0">
              <a:latin typeface="Calibri"/>
              <a:ea typeface="Calibri"/>
              <a:cs typeface="Calibri"/>
              <a:sym typeface="Calibri"/>
            </a:endParaRPr>
          </a:p>
          <a:p>
            <a:pPr marL="0" indent="0"/>
            <a:endParaRPr dirty="0"/>
          </a:p>
        </p:txBody>
      </p:sp>
      <p:sp>
        <p:nvSpPr>
          <p:cNvPr id="330" name="Google Shape;330;p6: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7: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7: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lnSpc>
                <a:spcPct val="115000"/>
              </a:lnSpc>
              <a:buSzPts val="1200"/>
            </a:pPr>
            <a:r>
              <a:rPr lang="fr-CA" sz="1300" b="1" dirty="0">
                <a:solidFill>
                  <a:srgbClr val="000000"/>
                </a:solidFill>
                <a:latin typeface="+mn-lt"/>
              </a:rPr>
              <a:t>Notes de l'instructeur : </a:t>
            </a:r>
            <a:endParaRPr dirty="0">
              <a:latin typeface="+mn-lt"/>
              <a:ea typeface="Calibri"/>
              <a:cs typeface="Calibri"/>
              <a:sym typeface="Calibri"/>
            </a:endParaRPr>
          </a:p>
          <a:p>
            <a:pPr marL="0" indent="0">
              <a:lnSpc>
                <a:spcPct val="115000"/>
              </a:lnSpc>
              <a:spcBef>
                <a:spcPts val="1316"/>
              </a:spcBef>
              <a:buClr>
                <a:schemeClr val="dk1"/>
              </a:buClr>
              <a:buSzPts val="1200"/>
            </a:pPr>
            <a:endParaRPr sz="1300" b="1" dirty="0">
              <a:solidFill>
                <a:srgbClr val="000000"/>
              </a:solidFill>
              <a:latin typeface="+mn-lt"/>
            </a:endParaRPr>
          </a:p>
          <a:p>
            <a:pPr marL="181240" indent="-181240">
              <a:lnSpc>
                <a:spcPct val="115000"/>
              </a:lnSpc>
              <a:spcBef>
                <a:spcPts val="1316"/>
              </a:spcBef>
              <a:buSzPts val="1200"/>
              <a:buFont typeface="Arial"/>
              <a:buChar char="•"/>
            </a:pPr>
            <a:r>
              <a:rPr lang="fr-CA" b="1" u="sng" dirty="0">
                <a:latin typeface="+mn-lt"/>
              </a:rPr>
              <a:t>Dites</a:t>
            </a:r>
            <a:r>
              <a:rPr lang="fr-CA" b="1" u="none" dirty="0">
                <a:latin typeface="+mn-lt"/>
              </a:rPr>
              <a:t> : </a:t>
            </a:r>
            <a:r>
              <a:rPr lang="fr-CA" sz="1300" dirty="0">
                <a:solidFill>
                  <a:srgbClr val="000000"/>
                </a:solidFill>
                <a:latin typeface="+mn-lt"/>
              </a:rPr>
              <a:t>L'objectif principal du </a:t>
            </a:r>
            <a:r>
              <a:rPr lang="fr-CA" dirty="0">
                <a:latin typeface="+mn-lt"/>
              </a:rPr>
              <a:t>FETP-Première ligne </a:t>
            </a:r>
            <a:r>
              <a:rPr lang="fr-CA" sz="1300" dirty="0">
                <a:solidFill>
                  <a:srgbClr val="000000"/>
                </a:solidFill>
                <a:latin typeface="+mn-lt"/>
              </a:rPr>
              <a:t>est d'améliorer la </a:t>
            </a:r>
            <a:r>
              <a:rPr lang="fr-CA" sz="1300" dirty="0">
                <a:latin typeface="+mn-lt"/>
              </a:rPr>
              <a:t>capacité épidémiologique des ministères, en particulier au niveau du district, en renforçant la surveillance de la santé publique et la capacité de r</a:t>
            </a:r>
            <a:r>
              <a:rPr lang="fr-CA" dirty="0">
                <a:latin typeface="+mn-lt"/>
              </a:rPr>
              <a:t>ipo</a:t>
            </a:r>
            <a:r>
              <a:rPr lang="fr-CA" sz="1300" dirty="0">
                <a:latin typeface="+mn-lt"/>
              </a:rPr>
              <a:t>ste, par le biais de ces quatre sous-objectifs.</a:t>
            </a:r>
            <a:endParaRPr dirty="0">
              <a:latin typeface="+mn-lt"/>
            </a:endParaRPr>
          </a:p>
          <a:p>
            <a:pPr marL="0" indent="0">
              <a:lnSpc>
                <a:spcPct val="115000"/>
              </a:lnSpc>
              <a:spcBef>
                <a:spcPts val="1316"/>
              </a:spcBef>
              <a:buSzPts val="1200"/>
            </a:pPr>
            <a:endParaRPr sz="1300" dirty="0">
              <a:latin typeface="+mn-lt"/>
            </a:endParaRPr>
          </a:p>
          <a:p>
            <a:pPr marL="181240" indent="-181240">
              <a:lnSpc>
                <a:spcPct val="115000"/>
              </a:lnSpc>
              <a:spcBef>
                <a:spcPts val="1316"/>
              </a:spcBef>
              <a:buSzPts val="1200"/>
              <a:buFont typeface="Noto Sans Symbols"/>
              <a:buChar char="❖"/>
            </a:pPr>
            <a:r>
              <a:rPr lang="fr-CA" sz="1300" b="1" i="1" dirty="0">
                <a:latin typeface="+mn-lt"/>
              </a:rPr>
              <a:t>Les sous-objectifs peuvent être lus à haute voix ou les participants peuvent disposer d'un certain temps pour les lire.</a:t>
            </a:r>
            <a:endParaRPr dirty="0">
              <a:latin typeface="+mn-lt"/>
            </a:endParaRPr>
          </a:p>
          <a:p>
            <a:pPr marL="0" indent="0">
              <a:lnSpc>
                <a:spcPct val="115000"/>
              </a:lnSpc>
              <a:spcBef>
                <a:spcPts val="1316"/>
              </a:spcBef>
              <a:buSzPts val="1200"/>
            </a:pPr>
            <a:endParaRPr sz="1300" b="1" dirty="0">
              <a:latin typeface="+mn-lt"/>
            </a:endParaRPr>
          </a:p>
          <a:p>
            <a:pPr marL="181240" indent="-181240">
              <a:lnSpc>
                <a:spcPct val="115000"/>
              </a:lnSpc>
              <a:spcBef>
                <a:spcPts val="1316"/>
              </a:spcBef>
              <a:buSzPts val="1200"/>
              <a:buFont typeface="Arial"/>
              <a:buChar char="•"/>
            </a:pPr>
            <a:r>
              <a:rPr lang="fr-CA" b="1" u="sng" dirty="0">
                <a:latin typeface="+mn-lt"/>
              </a:rPr>
              <a:t>Dites</a:t>
            </a:r>
            <a:r>
              <a:rPr lang="fr-CA" b="1" u="none" dirty="0">
                <a:latin typeface="+mn-lt"/>
              </a:rPr>
              <a:t> : </a:t>
            </a:r>
            <a:r>
              <a:rPr lang="fr-CA" sz="1300" dirty="0">
                <a:solidFill>
                  <a:srgbClr val="000000"/>
                </a:solidFill>
                <a:latin typeface="+mn-lt"/>
              </a:rPr>
              <a:t>ce programme met l'accent sur l'importance de la collaboration multisectorielle entre les secteurs humain, animal et environnemental, tout en enseignant les principes de la surveillance de la santé publique et des investigations sur les maladies. </a:t>
            </a:r>
            <a:endParaRPr dirty="0">
              <a:latin typeface="+mn-lt"/>
              <a:ea typeface="Calibri"/>
              <a:cs typeface="Calibri"/>
              <a:sym typeface="Calibri"/>
            </a:endParaRPr>
          </a:p>
          <a:p>
            <a:pPr marL="0" indent="0"/>
            <a:endParaRPr dirty="0"/>
          </a:p>
        </p:txBody>
      </p:sp>
      <p:sp>
        <p:nvSpPr>
          <p:cNvPr id="376" name="Google Shape;376;p7: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p8: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lnSpc>
                <a:spcPct val="115000"/>
              </a:lnSpc>
              <a:buClr>
                <a:schemeClr val="dk1"/>
              </a:buClr>
              <a:buSzPts val="1200"/>
            </a:pPr>
            <a:r>
              <a:rPr lang="fr-CA" sz="1300" b="1" dirty="0">
                <a:solidFill>
                  <a:schemeClr val="tx1"/>
                </a:solidFill>
                <a:latin typeface="+mn-lt"/>
              </a:rPr>
              <a:t>Notes de l'instructeur :</a:t>
            </a:r>
            <a:endParaRPr dirty="0">
              <a:solidFill>
                <a:schemeClr val="tx1"/>
              </a:solidFill>
              <a:latin typeface="+mn-lt"/>
              <a:ea typeface="Calibri"/>
              <a:cs typeface="Calibri"/>
              <a:sym typeface="Calibri"/>
            </a:endParaRPr>
          </a:p>
          <a:p>
            <a:pPr marL="0" indent="0">
              <a:lnSpc>
                <a:spcPct val="115000"/>
              </a:lnSpc>
              <a:spcBef>
                <a:spcPts val="658"/>
              </a:spcBef>
              <a:buClr>
                <a:schemeClr val="dk1"/>
              </a:buClr>
              <a:buSzPts val="1200"/>
            </a:pPr>
            <a:endParaRPr sz="1300" dirty="0">
              <a:solidFill>
                <a:schemeClr val="tx1"/>
              </a:solidFill>
              <a:latin typeface="+mn-lt"/>
            </a:endParaRPr>
          </a:p>
          <a:p>
            <a:pPr marL="181240" indent="-181240">
              <a:lnSpc>
                <a:spcPct val="115000"/>
              </a:lnSpc>
              <a:spcBef>
                <a:spcPts val="658"/>
              </a:spcBef>
              <a:buClr>
                <a:schemeClr val="dk1"/>
              </a:buClr>
              <a:buSzPts val="1200"/>
              <a:buFont typeface="Arial"/>
              <a:buChar char="•"/>
            </a:pPr>
            <a:r>
              <a:rPr lang="fr-CA" b="1" u="sng" dirty="0">
                <a:solidFill>
                  <a:schemeClr val="tx1"/>
                </a:solidFill>
                <a:latin typeface="+mn-lt"/>
              </a:rPr>
              <a:t>Dites</a:t>
            </a:r>
            <a:r>
              <a:rPr lang="fr-CA" b="1" u="none" dirty="0">
                <a:solidFill>
                  <a:schemeClr val="tx1"/>
                </a:solidFill>
                <a:latin typeface="+mn-lt"/>
              </a:rPr>
              <a:t> : </a:t>
            </a:r>
            <a:r>
              <a:rPr lang="fr-CA" dirty="0">
                <a:solidFill>
                  <a:schemeClr val="tx1"/>
                </a:solidFill>
                <a:latin typeface="+mn-lt"/>
              </a:rPr>
              <a:t>FETP-Première ligne </a:t>
            </a:r>
            <a:r>
              <a:rPr lang="fr-CA" sz="1300" dirty="0">
                <a:solidFill>
                  <a:schemeClr val="tx1"/>
                </a:solidFill>
                <a:latin typeface="+mn-lt"/>
              </a:rPr>
              <a:t>utilise une approche pratique, basée sur l'action, de la surveillance et de l'investigation des épidémies. Le principal public ciblé est le personnel de surveillance au niveau du district dans différents secteurs (</a:t>
            </a:r>
            <a:r>
              <a:rPr lang="fr-CA" sz="1300" i="1" dirty="0">
                <a:solidFill>
                  <a:schemeClr val="tx1"/>
                </a:solidFill>
                <a:latin typeface="+mn-lt"/>
              </a:rPr>
              <a:t>humain, animal et environnemental</a:t>
            </a:r>
            <a:r>
              <a:rPr lang="fr-CA" sz="1300" dirty="0">
                <a:solidFill>
                  <a:schemeClr val="tx1"/>
                </a:solidFill>
                <a:latin typeface="+mn-lt"/>
              </a:rPr>
              <a:t>) et les personnes qui les supervisent ou reçoivent des informations de leur part. Le programme comprend des ateliers en classe et des projets sur le terrain :</a:t>
            </a:r>
            <a:endParaRPr dirty="0">
              <a:solidFill>
                <a:schemeClr val="tx1"/>
              </a:solidFill>
              <a:latin typeface="+mn-lt"/>
            </a:endParaRPr>
          </a:p>
          <a:p>
            <a:pPr marL="0" indent="0">
              <a:lnSpc>
                <a:spcPct val="115000"/>
              </a:lnSpc>
              <a:spcBef>
                <a:spcPts val="658"/>
              </a:spcBef>
              <a:buClr>
                <a:schemeClr val="dk1"/>
              </a:buClr>
              <a:buSzPts val="1200"/>
            </a:pPr>
            <a:endParaRPr sz="1300" dirty="0">
              <a:solidFill>
                <a:schemeClr val="tx1"/>
              </a:solidFill>
              <a:latin typeface="+mn-lt"/>
            </a:endParaRPr>
          </a:p>
          <a:p>
            <a:pPr marL="181240" indent="-181240">
              <a:lnSpc>
                <a:spcPct val="115000"/>
              </a:lnSpc>
              <a:spcBef>
                <a:spcPts val="658"/>
              </a:spcBef>
              <a:buClr>
                <a:schemeClr val="dk1"/>
              </a:buClr>
              <a:buSzPts val="1200"/>
              <a:buFont typeface="Arial"/>
              <a:buChar char="•"/>
            </a:pPr>
            <a:r>
              <a:rPr lang="fr-CA" sz="1300" dirty="0">
                <a:solidFill>
                  <a:schemeClr val="tx1"/>
                </a:solidFill>
                <a:latin typeface="+mn-lt"/>
              </a:rPr>
              <a:t>L'atelier 1 (</a:t>
            </a:r>
            <a:r>
              <a:rPr lang="fr-CA" sz="1300" i="1" dirty="0">
                <a:solidFill>
                  <a:schemeClr val="tx1"/>
                </a:solidFill>
                <a:latin typeface="+mn-lt"/>
              </a:rPr>
              <a:t>5-6 jours</a:t>
            </a:r>
            <a:r>
              <a:rPr lang="fr-CA" sz="1300" dirty="0">
                <a:solidFill>
                  <a:schemeClr val="tx1"/>
                </a:solidFill>
                <a:latin typeface="+mn-lt"/>
              </a:rPr>
              <a:t>) se concentre sur la surveillance, en particulier :</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Collecte de données</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Analyse des données</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Synthèse et partage des données </a:t>
            </a:r>
            <a:r>
              <a:rPr lang="fr-CA" sz="1300" b="1" dirty="0">
                <a:solidFill>
                  <a:schemeClr val="tx1"/>
                </a:solidFill>
                <a:latin typeface="+mn-lt"/>
              </a:rPr>
              <a:t>&lt;</a:t>
            </a:r>
            <a:r>
              <a:rPr lang="fr-CA" b="1" i="1" dirty="0">
                <a:solidFill>
                  <a:schemeClr val="tx1"/>
                </a:solidFill>
                <a:latin typeface="+mn-lt"/>
              </a:rPr>
              <a:t>CLIQUER</a:t>
            </a:r>
            <a:r>
              <a:rPr lang="fr-CA" sz="1300" b="1" dirty="0">
                <a:solidFill>
                  <a:schemeClr val="tx1"/>
                </a:solidFill>
                <a:latin typeface="+mn-lt"/>
              </a:rPr>
              <a:t>&gt;</a:t>
            </a:r>
            <a:endParaRPr dirty="0">
              <a:solidFill>
                <a:schemeClr val="tx1"/>
              </a:solidFill>
              <a:latin typeface="+mn-lt"/>
            </a:endParaRPr>
          </a:p>
          <a:p>
            <a:pPr marL="664546" lvl="1" indent="-100689">
              <a:lnSpc>
                <a:spcPct val="115000"/>
              </a:lnSpc>
              <a:spcBef>
                <a:spcPts val="658"/>
              </a:spcBef>
              <a:buClr>
                <a:schemeClr val="dk1"/>
              </a:buClr>
              <a:buSzPts val="1200"/>
            </a:pPr>
            <a:endParaRPr sz="1300" b="1" dirty="0">
              <a:solidFill>
                <a:schemeClr val="tx1"/>
              </a:solidFill>
              <a:latin typeface="+mn-lt"/>
            </a:endParaRPr>
          </a:p>
          <a:p>
            <a:pPr marL="181240" indent="-181240">
              <a:lnSpc>
                <a:spcPct val="115000"/>
              </a:lnSpc>
              <a:spcBef>
                <a:spcPts val="658"/>
              </a:spcBef>
              <a:buClr>
                <a:schemeClr val="dk1"/>
              </a:buClr>
              <a:buSzPts val="1200"/>
              <a:buFont typeface="Arial"/>
              <a:buChar char="•"/>
            </a:pPr>
            <a:r>
              <a:rPr lang="fr-CA" b="1" u="sng" dirty="0">
                <a:solidFill>
                  <a:schemeClr val="tx1"/>
                </a:solidFill>
                <a:latin typeface="+mn-lt"/>
              </a:rPr>
              <a:t>Dites</a:t>
            </a:r>
            <a:r>
              <a:rPr lang="fr-CA" b="1" u="none" dirty="0">
                <a:solidFill>
                  <a:schemeClr val="tx1"/>
                </a:solidFill>
                <a:latin typeface="+mn-lt"/>
              </a:rPr>
              <a:t> : </a:t>
            </a:r>
            <a:r>
              <a:rPr lang="fr-CA" sz="1300" dirty="0">
                <a:solidFill>
                  <a:schemeClr val="tx1"/>
                </a:solidFill>
                <a:latin typeface="+mn-lt"/>
              </a:rPr>
              <a:t>Au cours du travail de terrain 1 (</a:t>
            </a:r>
            <a:r>
              <a:rPr lang="fr-CA" sz="1300" i="1" dirty="0">
                <a:solidFill>
                  <a:schemeClr val="tx1"/>
                </a:solidFill>
                <a:latin typeface="+mn-lt"/>
              </a:rPr>
              <a:t>4-5 semaines</a:t>
            </a:r>
            <a:r>
              <a:rPr lang="fr-CA" sz="1300" dirty="0">
                <a:solidFill>
                  <a:schemeClr val="tx1"/>
                </a:solidFill>
                <a:latin typeface="+mn-lt"/>
              </a:rPr>
              <a:t>), une fois de retour à votre travail, vous mènerez des projets sur le terrain qui soutiendront votre travail régulier et coordonneront les activités avec d'autres secteurs dans la mesure du possible. Les projets comprendront :</a:t>
            </a:r>
            <a:endParaRPr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Examen et synthèse des données de surveillance</a:t>
            </a:r>
            <a:endParaRPr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Audit de la qualité des données</a:t>
            </a:r>
            <a:endParaRPr dirty="0">
              <a:solidFill>
                <a:schemeClr val="tx1"/>
              </a:solidFill>
              <a:latin typeface="+mn-lt"/>
            </a:endParaRPr>
          </a:p>
          <a:p>
            <a:pPr marL="664546" lvl="1" indent="-181240">
              <a:lnSpc>
                <a:spcPct val="115000"/>
              </a:lnSpc>
              <a:spcBef>
                <a:spcPts val="658"/>
              </a:spcBef>
              <a:buClr>
                <a:srgbClr val="FF0000"/>
              </a:buClr>
              <a:buSzPts val="1200"/>
              <a:buFont typeface="Arial"/>
              <a:buChar char="•"/>
            </a:pPr>
            <a:r>
              <a:rPr lang="fr-CA" sz="1300" b="1" dirty="0">
                <a:solidFill>
                  <a:schemeClr val="tx1"/>
                </a:solidFill>
                <a:latin typeface="+mn-lt"/>
              </a:rPr>
              <a:t>Visite de site intersectorielle </a:t>
            </a:r>
            <a:endParaRPr dirty="0">
              <a:solidFill>
                <a:schemeClr val="tx1"/>
              </a:solidFill>
              <a:latin typeface="+mn-lt"/>
            </a:endParaRPr>
          </a:p>
          <a:p>
            <a:pPr marL="664546" lvl="1" indent="-181240" defTabSz="966612">
              <a:lnSpc>
                <a:spcPct val="115000"/>
              </a:lnSpc>
              <a:spcBef>
                <a:spcPts val="658"/>
              </a:spcBef>
              <a:buClr>
                <a:srgbClr val="FF0000"/>
              </a:buClr>
              <a:buSzPts val="1200"/>
              <a:buFont typeface="Arial"/>
              <a:buChar char="•"/>
              <a:defRPr/>
            </a:pPr>
            <a:r>
              <a:rPr lang="fr-CA" sz="1300" b="1" dirty="0">
                <a:solidFill>
                  <a:schemeClr val="tx1"/>
                </a:solidFill>
                <a:latin typeface="+mn-lt"/>
              </a:rPr>
              <a:t>Rapport de surveillance </a:t>
            </a:r>
            <a:r>
              <a:rPr lang="fr-CA" sz="1300" b="1" dirty="0">
                <a:solidFill>
                  <a:schemeClr val="tx1"/>
                </a:solidFill>
                <a:latin typeface="+mn-lt"/>
                <a:ea typeface="Arial"/>
                <a:cs typeface="Arial"/>
                <a:sym typeface="Arial"/>
              </a:rPr>
              <a:t>Une Seule Santé </a:t>
            </a:r>
            <a:r>
              <a:rPr lang="fr-CA" sz="1300" b="1" dirty="0">
                <a:solidFill>
                  <a:schemeClr val="tx1"/>
                </a:solidFill>
                <a:latin typeface="+mn-lt"/>
              </a:rPr>
              <a:t>&lt;</a:t>
            </a:r>
            <a:r>
              <a:rPr lang="fr-CA" b="1" i="1" dirty="0">
                <a:solidFill>
                  <a:schemeClr val="tx1"/>
                </a:solidFill>
                <a:latin typeface="+mn-lt"/>
              </a:rPr>
              <a:t>CLIQUER</a:t>
            </a:r>
            <a:r>
              <a:rPr lang="fr-CA" sz="1300" b="1" dirty="0">
                <a:solidFill>
                  <a:schemeClr val="tx1"/>
                </a:solidFill>
                <a:latin typeface="+mn-lt"/>
              </a:rPr>
              <a:t>&gt;</a:t>
            </a:r>
            <a:br>
              <a:rPr lang="fr-CA" sz="1300" b="1" dirty="0">
                <a:solidFill>
                  <a:schemeClr val="tx1"/>
                </a:solidFill>
                <a:latin typeface="+mn-lt"/>
                <a:ea typeface="Arial"/>
                <a:cs typeface="Arial"/>
                <a:sym typeface="Arial"/>
              </a:rPr>
            </a:br>
            <a:endParaRPr sz="1300" b="1" dirty="0">
              <a:solidFill>
                <a:schemeClr val="tx1"/>
              </a:solidFill>
              <a:latin typeface="+mn-lt"/>
            </a:endParaRPr>
          </a:p>
          <a:p>
            <a:pPr marL="181240" indent="-181240">
              <a:lnSpc>
                <a:spcPct val="115000"/>
              </a:lnSpc>
              <a:spcBef>
                <a:spcPts val="658"/>
              </a:spcBef>
              <a:buClr>
                <a:schemeClr val="dk1"/>
              </a:buClr>
              <a:buSzPts val="1200"/>
              <a:buFont typeface="Arial"/>
              <a:buChar char="•"/>
            </a:pPr>
            <a:r>
              <a:rPr lang="fr-CA" b="1" u="sng" dirty="0">
                <a:solidFill>
                  <a:schemeClr val="tx1"/>
                </a:solidFill>
                <a:latin typeface="+mn-lt"/>
              </a:rPr>
              <a:t>Dites</a:t>
            </a:r>
            <a:r>
              <a:rPr lang="fr-CA" b="1" u="none" dirty="0">
                <a:solidFill>
                  <a:schemeClr val="tx1"/>
                </a:solidFill>
                <a:latin typeface="+mn-lt"/>
              </a:rPr>
              <a:t> : </a:t>
            </a:r>
            <a:r>
              <a:rPr lang="fr-CA" sz="1300" dirty="0">
                <a:solidFill>
                  <a:schemeClr val="tx1"/>
                </a:solidFill>
                <a:latin typeface="+mn-lt"/>
              </a:rPr>
              <a:t>l'atelier 2 (</a:t>
            </a:r>
            <a:r>
              <a:rPr lang="fr-CA" sz="1300" i="1" dirty="0">
                <a:solidFill>
                  <a:schemeClr val="tx1"/>
                </a:solidFill>
                <a:latin typeface="+mn-lt"/>
              </a:rPr>
              <a:t>5 jours</a:t>
            </a:r>
            <a:r>
              <a:rPr lang="fr-CA" sz="1300" dirty="0">
                <a:solidFill>
                  <a:schemeClr val="tx1"/>
                </a:solidFill>
                <a:latin typeface="+mn-lt"/>
              </a:rPr>
              <a:t>) se concentre sur l'investigation de flambées. Vous devrez faire une brève présentation orale pour partager les résultats de vos projets de terrain 1. L'atelier 2 portera ensuite sur les sujets suivants</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Investigation et réponse aux flambées</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Analyse des problèmes de santé publique</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Communication scientifique </a:t>
            </a:r>
            <a:r>
              <a:rPr lang="fr-CA" sz="1300" b="1" dirty="0">
                <a:solidFill>
                  <a:schemeClr val="tx1"/>
                </a:solidFill>
                <a:latin typeface="+mn-lt"/>
              </a:rPr>
              <a:t>&lt;</a:t>
            </a:r>
            <a:r>
              <a:rPr lang="fr-CA" b="1" i="1" dirty="0">
                <a:solidFill>
                  <a:schemeClr val="tx1"/>
                </a:solidFill>
                <a:latin typeface="+mn-lt"/>
              </a:rPr>
              <a:t>CLIQUER</a:t>
            </a:r>
            <a:r>
              <a:rPr lang="fr-CA" sz="1300" b="1" dirty="0">
                <a:solidFill>
                  <a:schemeClr val="tx1"/>
                </a:solidFill>
                <a:latin typeface="+mn-lt"/>
              </a:rPr>
              <a:t>&gt;</a:t>
            </a:r>
            <a:endParaRPr dirty="0">
              <a:solidFill>
                <a:schemeClr val="tx1"/>
              </a:solidFill>
              <a:latin typeface="+mn-lt"/>
            </a:endParaRPr>
          </a:p>
          <a:p>
            <a:pPr marL="664546" lvl="1" indent="-100689">
              <a:lnSpc>
                <a:spcPct val="115000"/>
              </a:lnSpc>
              <a:spcBef>
                <a:spcPts val="658"/>
              </a:spcBef>
              <a:buClr>
                <a:schemeClr val="dk1"/>
              </a:buClr>
              <a:buSzPts val="1200"/>
            </a:pPr>
            <a:endParaRPr sz="1300" b="1" dirty="0">
              <a:solidFill>
                <a:schemeClr val="tx1"/>
              </a:solidFill>
              <a:latin typeface="+mn-lt"/>
            </a:endParaRPr>
          </a:p>
          <a:p>
            <a:pPr marL="181240" indent="-181240">
              <a:lnSpc>
                <a:spcPct val="115000"/>
              </a:lnSpc>
              <a:spcBef>
                <a:spcPts val="658"/>
              </a:spcBef>
              <a:buClr>
                <a:schemeClr val="dk1"/>
              </a:buClr>
              <a:buSzPts val="1200"/>
              <a:buFont typeface="Arial"/>
              <a:buChar char="•"/>
            </a:pPr>
            <a:r>
              <a:rPr lang="fr-CA" b="1" u="sng" dirty="0">
                <a:solidFill>
                  <a:schemeClr val="tx1"/>
                </a:solidFill>
                <a:latin typeface="+mn-lt"/>
              </a:rPr>
              <a:t>Dites</a:t>
            </a:r>
            <a:r>
              <a:rPr lang="fr-CA" b="1" u="none" dirty="0">
                <a:solidFill>
                  <a:schemeClr val="tx1"/>
                </a:solidFill>
                <a:latin typeface="+mn-lt"/>
              </a:rPr>
              <a:t> : </a:t>
            </a:r>
            <a:r>
              <a:rPr lang="fr-CA" sz="1300" dirty="0">
                <a:solidFill>
                  <a:schemeClr val="tx1"/>
                </a:solidFill>
                <a:latin typeface="+mn-lt"/>
              </a:rPr>
              <a:t>travail de terrain 2 (</a:t>
            </a:r>
            <a:r>
              <a:rPr lang="fr-CA" sz="1300" i="1" dirty="0">
                <a:solidFill>
                  <a:schemeClr val="tx1"/>
                </a:solidFill>
                <a:latin typeface="+mn-lt"/>
              </a:rPr>
              <a:t>4-5 semaines</a:t>
            </a:r>
            <a:r>
              <a:rPr lang="fr-CA" sz="1300" dirty="0">
                <a:solidFill>
                  <a:schemeClr val="tx1"/>
                </a:solidFill>
                <a:latin typeface="+mn-lt"/>
              </a:rPr>
              <a:t>) Les projets de terrain incluront :</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Poursuite de l'examen et de la synthèse des données de surveillance</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Analyse d'un problème de qualité de la surveillance</a:t>
            </a:r>
            <a:endParaRPr sz="1300" dirty="0">
              <a:solidFill>
                <a:schemeClr val="tx1"/>
              </a:solidFill>
              <a:latin typeface="+mn-lt"/>
            </a:endParaRPr>
          </a:p>
          <a:p>
            <a:pPr marL="664546" lvl="1" indent="-181240">
              <a:lnSpc>
                <a:spcPct val="115000"/>
              </a:lnSpc>
              <a:spcBef>
                <a:spcPts val="658"/>
              </a:spcBef>
              <a:buClr>
                <a:schemeClr val="dk1"/>
              </a:buClr>
              <a:buSzPts val="1200"/>
              <a:buFont typeface="Arial"/>
              <a:buChar char="•"/>
            </a:pPr>
            <a:r>
              <a:rPr lang="fr-CA" sz="1300" dirty="0">
                <a:solidFill>
                  <a:schemeClr val="tx1"/>
                </a:solidFill>
                <a:latin typeface="+mn-lt"/>
              </a:rPr>
              <a:t>Enquête sur un cas ou un foyer </a:t>
            </a:r>
            <a:r>
              <a:rPr lang="fr-CA" sz="1300" b="1" dirty="0">
                <a:solidFill>
                  <a:schemeClr val="tx1"/>
                </a:solidFill>
                <a:latin typeface="+mn-lt"/>
              </a:rPr>
              <a:t>&lt;</a:t>
            </a:r>
            <a:r>
              <a:rPr lang="fr-CA" b="1" i="1" dirty="0">
                <a:solidFill>
                  <a:schemeClr val="tx1"/>
                </a:solidFill>
                <a:latin typeface="+mn-lt"/>
              </a:rPr>
              <a:t>CLIQUER</a:t>
            </a:r>
            <a:r>
              <a:rPr lang="fr-CA" sz="1300" b="1" dirty="0">
                <a:solidFill>
                  <a:schemeClr val="tx1"/>
                </a:solidFill>
                <a:latin typeface="+mn-lt"/>
              </a:rPr>
              <a:t>&gt;</a:t>
            </a:r>
            <a:endParaRPr sz="1300" b="1" dirty="0">
              <a:solidFill>
                <a:schemeClr val="tx1"/>
              </a:solidFill>
              <a:latin typeface="+mn-lt"/>
            </a:endParaRPr>
          </a:p>
          <a:p>
            <a:pPr marL="181240" indent="-100689">
              <a:lnSpc>
                <a:spcPct val="115000"/>
              </a:lnSpc>
              <a:spcBef>
                <a:spcPts val="658"/>
              </a:spcBef>
              <a:buClr>
                <a:schemeClr val="dk1"/>
              </a:buClr>
              <a:buSzPts val="1200"/>
            </a:pPr>
            <a:endParaRPr sz="1300" dirty="0">
              <a:solidFill>
                <a:schemeClr val="tx1"/>
              </a:solidFill>
              <a:latin typeface="+mn-lt"/>
            </a:endParaRPr>
          </a:p>
          <a:p>
            <a:pPr marL="181240" indent="-181240">
              <a:lnSpc>
                <a:spcPct val="115000"/>
              </a:lnSpc>
              <a:spcBef>
                <a:spcPts val="658"/>
              </a:spcBef>
              <a:buClr>
                <a:schemeClr val="dk1"/>
              </a:buClr>
              <a:buSzPts val="1200"/>
              <a:buFont typeface="Arial"/>
              <a:buChar char="•"/>
            </a:pPr>
            <a:r>
              <a:rPr lang="fr-CA" b="1" u="sng" dirty="0">
                <a:solidFill>
                  <a:schemeClr val="tx1"/>
                </a:solidFill>
                <a:latin typeface="+mn-lt"/>
              </a:rPr>
              <a:t>Dites</a:t>
            </a:r>
            <a:r>
              <a:rPr lang="fr-CA" b="1" u="none" dirty="0">
                <a:solidFill>
                  <a:schemeClr val="tx1"/>
                </a:solidFill>
                <a:latin typeface="+mn-lt"/>
              </a:rPr>
              <a:t> : </a:t>
            </a:r>
            <a:r>
              <a:rPr lang="fr-CA" sz="1300" dirty="0">
                <a:solidFill>
                  <a:schemeClr val="tx1"/>
                </a:solidFill>
                <a:latin typeface="+mn-lt"/>
              </a:rPr>
              <a:t>Dans l'atelier 3, vous présenterez à nouveau les résultats de vos projets sur le terrain et participerez à la cérémonie de fin de cohorte du </a:t>
            </a:r>
            <a:r>
              <a:rPr lang="fr-CA" dirty="0">
                <a:solidFill>
                  <a:schemeClr val="tx1"/>
                </a:solidFill>
                <a:latin typeface="+mn-lt"/>
              </a:rPr>
              <a:t>FETP-Première ligne</a:t>
            </a:r>
            <a:r>
              <a:rPr lang="fr-CA" sz="1300" dirty="0">
                <a:solidFill>
                  <a:schemeClr val="tx1"/>
                </a:solidFill>
                <a:latin typeface="+mn-lt"/>
              </a:rPr>
              <a:t>.</a:t>
            </a:r>
            <a:endParaRPr dirty="0">
              <a:solidFill>
                <a:schemeClr val="tx1"/>
              </a:solidFill>
              <a:latin typeface="+mn-lt"/>
            </a:endParaRPr>
          </a:p>
          <a:p>
            <a:pPr marL="181240" indent="-100689">
              <a:lnSpc>
                <a:spcPct val="115000"/>
              </a:lnSpc>
              <a:spcBef>
                <a:spcPts val="658"/>
              </a:spcBef>
              <a:buClr>
                <a:schemeClr val="dk1"/>
              </a:buClr>
              <a:buSzPts val="1200"/>
            </a:pPr>
            <a:endParaRPr sz="1300" dirty="0">
              <a:solidFill>
                <a:schemeClr val="tx1"/>
              </a:solidFill>
              <a:latin typeface="+mn-lt"/>
            </a:endParaRPr>
          </a:p>
          <a:p>
            <a:pPr marL="181240" indent="-181240">
              <a:lnSpc>
                <a:spcPct val="115000"/>
              </a:lnSpc>
              <a:spcBef>
                <a:spcPts val="658"/>
              </a:spcBef>
              <a:buClr>
                <a:schemeClr val="dk1"/>
              </a:buClr>
              <a:buSzPts val="1200"/>
              <a:buFont typeface="Arial"/>
              <a:buChar char="•"/>
            </a:pPr>
            <a:r>
              <a:rPr lang="fr-CA" sz="1300" b="1" u="sng" dirty="0">
                <a:solidFill>
                  <a:schemeClr val="tx1"/>
                </a:solidFill>
                <a:latin typeface="+mn-lt"/>
              </a:rPr>
              <a:t>Demandez</a:t>
            </a:r>
            <a:r>
              <a:rPr lang="fr-CA" sz="1300" b="1" dirty="0">
                <a:solidFill>
                  <a:schemeClr val="tx1"/>
                </a:solidFill>
                <a:latin typeface="+mn-lt"/>
              </a:rPr>
              <a:t> </a:t>
            </a:r>
            <a:r>
              <a:rPr lang="fr-CA" sz="1300" dirty="0">
                <a:solidFill>
                  <a:schemeClr val="tx1"/>
                </a:solidFill>
                <a:latin typeface="+mn-lt"/>
              </a:rPr>
              <a:t>s'il y a des questions avant de passer à la diapositive suivante et répondez aux questions, si nécessaire.</a:t>
            </a:r>
            <a:endParaRPr b="0" u="none" dirty="0">
              <a:solidFill>
                <a:schemeClr val="tx1"/>
              </a:solidFill>
              <a:latin typeface="+mn-lt"/>
              <a:ea typeface="Calibri"/>
              <a:cs typeface="Calibri"/>
              <a:sym typeface="Calibri"/>
            </a:endParaRPr>
          </a:p>
        </p:txBody>
      </p:sp>
      <p:sp>
        <p:nvSpPr>
          <p:cNvPr id="335" name="Google Shape;335;p8: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9: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2" name="Google Shape;382;p9: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buClr>
                <a:schemeClr val="dk1"/>
              </a:buClr>
              <a:buSzPts val="1200"/>
            </a:pPr>
            <a:r>
              <a:rPr lang="fr-CA" sz="1300" b="1" dirty="0">
                <a:latin typeface="+mn-lt"/>
              </a:rPr>
              <a:t>Notes de l'instructeur </a:t>
            </a:r>
            <a:r>
              <a:rPr lang="fr-CA" sz="1300" dirty="0">
                <a:latin typeface="+mn-lt"/>
              </a:rPr>
              <a:t>: </a:t>
            </a:r>
            <a:endParaRPr dirty="0">
              <a:latin typeface="+mn-lt"/>
            </a:endParaRPr>
          </a:p>
          <a:p>
            <a:pPr marL="181240" indent="-100689">
              <a:buClr>
                <a:schemeClr val="dk1"/>
              </a:buClr>
              <a:buSzPts val="1200"/>
            </a:pPr>
            <a:endParaRPr sz="1300" b="1" i="1" dirty="0">
              <a:latin typeface="+mn-lt"/>
            </a:endParaRPr>
          </a:p>
          <a:p>
            <a:pPr marL="181240" indent="-181240">
              <a:buClr>
                <a:schemeClr val="dk1"/>
              </a:buClr>
              <a:buSzPts val="1200"/>
              <a:buFont typeface="Noto Sans Symbols"/>
              <a:buChar char="❖"/>
            </a:pPr>
            <a:r>
              <a:rPr lang="fr-CA" sz="1300" b="1" i="1" dirty="0">
                <a:latin typeface="+mn-lt"/>
              </a:rPr>
              <a:t>Remplacez ce visuel par une copie du programme de votre atelier de première ligne. </a:t>
            </a:r>
            <a:endParaRPr b="1" dirty="0">
              <a:latin typeface="+mn-lt"/>
            </a:endParaRPr>
          </a:p>
          <a:p>
            <a:pPr marL="0" indent="0">
              <a:buClr>
                <a:schemeClr val="dk1"/>
              </a:buClr>
              <a:buSzPts val="1200"/>
            </a:pPr>
            <a:endParaRPr sz="1300" i="1" dirty="0">
              <a:latin typeface="+mn-lt"/>
            </a:endParaRPr>
          </a:p>
          <a:p>
            <a:pPr marL="181240" indent="-181240">
              <a:buClr>
                <a:schemeClr val="dk1"/>
              </a:buClr>
              <a:buSzPts val="1200"/>
              <a:buFont typeface="Arial"/>
              <a:buChar char="•"/>
            </a:pPr>
            <a:r>
              <a:rPr lang="fr-CA" b="1" u="sng" dirty="0">
                <a:latin typeface="+mn-lt"/>
              </a:rPr>
              <a:t>Dites</a:t>
            </a:r>
            <a:r>
              <a:rPr lang="fr-CA" b="1" u="none" dirty="0">
                <a:latin typeface="+mn-lt"/>
              </a:rPr>
              <a:t> : </a:t>
            </a:r>
            <a:r>
              <a:rPr lang="fr-CA" sz="1300" dirty="0">
                <a:latin typeface="+mn-lt"/>
              </a:rPr>
              <a:t>Voici le programme de notre atelier que vous pouvez également trouver sur </a:t>
            </a:r>
            <a:r>
              <a:rPr lang="fr-CA" sz="1300" i="1" dirty="0">
                <a:latin typeface="+mn-lt"/>
              </a:rPr>
              <a:t>XX </a:t>
            </a:r>
            <a:r>
              <a:rPr lang="fr-CA" sz="1300" dirty="0">
                <a:latin typeface="+mn-lt"/>
              </a:rPr>
              <a:t>(</a:t>
            </a:r>
            <a:r>
              <a:rPr lang="fr-CA" sz="1300" i="1" dirty="0">
                <a:latin typeface="+mn-lt"/>
              </a:rPr>
              <a:t>si une version papier ou une copie électronique de l'atelier a été fourni, rappelez aux participants où le trouver</a:t>
            </a:r>
            <a:r>
              <a:rPr lang="fr-CA" sz="1300" dirty="0">
                <a:latin typeface="+mn-lt"/>
              </a:rPr>
              <a:t>).</a:t>
            </a:r>
            <a:endParaRPr dirty="0">
              <a:latin typeface="+mn-lt"/>
            </a:endParaRPr>
          </a:p>
          <a:p>
            <a:pPr marL="0" indent="0">
              <a:buClr>
                <a:schemeClr val="dk1"/>
              </a:buClr>
              <a:buSzPts val="1200"/>
            </a:pPr>
            <a:endParaRPr b="1" u="sng" dirty="0">
              <a:latin typeface="+mn-lt"/>
            </a:endParaRPr>
          </a:p>
          <a:p>
            <a:pPr marL="181240" indent="-181240">
              <a:buClr>
                <a:schemeClr val="dk1"/>
              </a:buClr>
              <a:buSzPts val="1200"/>
              <a:buFont typeface="Arial"/>
              <a:buChar char="•"/>
            </a:pPr>
            <a:r>
              <a:rPr lang="fr-CA" b="1" u="sng" dirty="0">
                <a:latin typeface="+mn-lt"/>
              </a:rPr>
              <a:t>Demandez</a:t>
            </a:r>
            <a:r>
              <a:rPr lang="fr-CA" b="1" u="none" dirty="0">
                <a:latin typeface="+mn-lt"/>
              </a:rPr>
              <a:t> : </a:t>
            </a:r>
            <a:r>
              <a:rPr lang="fr-CA" b="0" dirty="0">
                <a:latin typeface="+mn-lt"/>
              </a:rPr>
              <a:t>Quelles questions avez-vous pour moi avant de passer à la leçon suivante ?</a:t>
            </a:r>
            <a:endParaRPr dirty="0">
              <a:latin typeface="+mn-lt"/>
            </a:endParaRPr>
          </a:p>
          <a:p>
            <a:pPr marL="0" indent="0">
              <a:buClr>
                <a:schemeClr val="dk1"/>
              </a:buClr>
              <a:buSzPts val="1200"/>
            </a:pPr>
            <a:endParaRPr sz="1300" dirty="0"/>
          </a:p>
          <a:p>
            <a:pPr marL="0" indent="0"/>
            <a:endParaRPr dirty="0"/>
          </a:p>
        </p:txBody>
      </p:sp>
      <p:sp>
        <p:nvSpPr>
          <p:cNvPr id="383" name="Google Shape;383;p9:notes"/>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fld id="{00000000-1234-1234-1234-123412341234}" type="slidenum">
              <a:rPr lang="fr-CA"/>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3"/>
        <p:cNvGrpSpPr/>
        <p:nvPr/>
      </p:nvGrpSpPr>
      <p:grpSpPr>
        <a:xfrm>
          <a:off x="0" y="0"/>
          <a:ext cx="0" cy="0"/>
          <a:chOff x="0" y="0"/>
          <a:chExt cx="0" cy="0"/>
        </a:xfrm>
      </p:grpSpPr>
      <p:sp>
        <p:nvSpPr>
          <p:cNvPr id="14" name="Google Shape;14;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6" name="Google Shape;16;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7" name="Google Shape;17;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CA" sz="2400" b="0" i="0" u="none" strike="noStrike" cap="none">
                <a:solidFill>
                  <a:schemeClr val="dk1"/>
                </a:solidFill>
                <a:latin typeface="Arial"/>
                <a:ea typeface="Arial"/>
                <a:cs typeface="Arial"/>
                <a:sym typeface="Arial"/>
              </a:rPr>
              <a:t>Version 3.0</a:t>
            </a:r>
            <a:endParaRPr/>
          </a:p>
        </p:txBody>
      </p:sp>
      <p:pic>
        <p:nvPicPr>
          <p:cNvPr id="18" name="Google Shape;18;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9" name="Google Shape;19;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0" name="Google Shape;20;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CA" sz="3600" b="0" i="1" u="none" strike="noStrike" cap="none">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1" name="Google Shape;21;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 name="Google Shape;22;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3" name="Google Shape;23;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4" name="Google Shape;24;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01"/>
        <p:cNvGrpSpPr/>
        <p:nvPr/>
      </p:nvGrpSpPr>
      <p:grpSpPr>
        <a:xfrm>
          <a:off x="0" y="0"/>
          <a:ext cx="0" cy="0"/>
          <a:chOff x="0" y="0"/>
          <a:chExt cx="0" cy="0"/>
        </a:xfrm>
      </p:grpSpPr>
      <p:pic>
        <p:nvPicPr>
          <p:cNvPr id="102" name="Google Shape;102;p11"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03" name="Google Shape;103;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4" name="Google Shape;104;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 name="Google Shape;105;p1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06" name="Google Shape;106;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7" name="Google Shape;107;p1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08" name="Google Shape;108;p1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109"/>
        <p:cNvGrpSpPr/>
        <p:nvPr/>
      </p:nvGrpSpPr>
      <p:grpSpPr>
        <a:xfrm>
          <a:off x="0" y="0"/>
          <a:ext cx="0" cy="0"/>
          <a:chOff x="0" y="0"/>
          <a:chExt cx="0" cy="0"/>
        </a:xfrm>
      </p:grpSpPr>
      <p:pic>
        <p:nvPicPr>
          <p:cNvPr id="110" name="Google Shape;110;p12"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11" name="Google Shape;111;p1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2" name="Google Shape;112;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3" name="Google Shape;113;p1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a:solidFill>
                  <a:srgbClr val="000000"/>
                </a:solidFill>
                <a:latin typeface="Libre Franklin Medium"/>
                <a:ea typeface="Libre Franklin Medium"/>
                <a:cs typeface="Libre Franklin Medium"/>
                <a:sym typeface="Libre Franklin Medium"/>
              </a:rPr>
              <a:t>Objectifs d'apprentissage</a:t>
            </a:r>
            <a:endParaRPr sz="4400">
              <a:solidFill>
                <a:schemeClr val="dk1"/>
              </a:solidFill>
              <a:latin typeface="Arial"/>
              <a:ea typeface="Arial"/>
              <a:cs typeface="Arial"/>
              <a:sym typeface="Arial"/>
            </a:endParaRPr>
          </a:p>
        </p:txBody>
      </p:sp>
      <p:sp>
        <p:nvSpPr>
          <p:cNvPr id="114" name="Google Shape;114;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5" name="Google Shape;115;p1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16" name="Google Shape;116;p1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17"/>
        <p:cNvGrpSpPr/>
        <p:nvPr/>
      </p:nvGrpSpPr>
      <p:grpSpPr>
        <a:xfrm>
          <a:off x="0" y="0"/>
          <a:ext cx="0" cy="0"/>
          <a:chOff x="0" y="0"/>
          <a:chExt cx="0" cy="0"/>
        </a:xfrm>
      </p:grpSpPr>
      <p:sp>
        <p:nvSpPr>
          <p:cNvPr id="118" name="Google Shape;118;p1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19" name="Google Shape;119;p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0" name="Google Shape;120;p1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1" name="Google Shape;121;p1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22" name="Google Shape;122;p1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23"/>
        <p:cNvGrpSpPr/>
        <p:nvPr/>
      </p:nvGrpSpPr>
      <p:grpSpPr>
        <a:xfrm>
          <a:off x="0" y="0"/>
          <a:ext cx="0" cy="0"/>
          <a:chOff x="0" y="0"/>
          <a:chExt cx="0" cy="0"/>
        </a:xfrm>
      </p:grpSpPr>
      <p:sp>
        <p:nvSpPr>
          <p:cNvPr id="124" name="Google Shape;124;p1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25" name="Google Shape;125;p1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6" name="Google Shape;126;p1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7" name="Google Shape;127;p1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28" name="Google Shape;128;p1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29"/>
        <p:cNvGrpSpPr/>
        <p:nvPr/>
      </p:nvGrpSpPr>
      <p:grpSpPr>
        <a:xfrm>
          <a:off x="0" y="0"/>
          <a:ext cx="0" cy="0"/>
          <a:chOff x="0" y="0"/>
          <a:chExt cx="0" cy="0"/>
        </a:xfrm>
      </p:grpSpPr>
      <p:sp>
        <p:nvSpPr>
          <p:cNvPr id="130" name="Google Shape;130;p15"/>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31" name="Google Shape;131;p15"/>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2" name="Google Shape;132;p15"/>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6600" b="1">
                <a:solidFill>
                  <a:srgbClr val="00943B"/>
                </a:solidFill>
                <a:latin typeface="Arial"/>
                <a:ea typeface="Arial"/>
                <a:cs typeface="Arial"/>
                <a:sym typeface="Arial"/>
              </a:rPr>
              <a:t>MONITOR</a:t>
            </a:r>
            <a:endParaRPr/>
          </a:p>
        </p:txBody>
      </p:sp>
      <p:sp>
        <p:nvSpPr>
          <p:cNvPr id="133" name="Google Shape;133;p1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4" name="Google Shape;134;p1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5" name="Google Shape;135;p1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36" name="Google Shape;136;p1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37"/>
        <p:cNvGrpSpPr/>
        <p:nvPr/>
      </p:nvGrpSpPr>
      <p:grpSpPr>
        <a:xfrm>
          <a:off x="0" y="0"/>
          <a:ext cx="0" cy="0"/>
          <a:chOff x="0" y="0"/>
          <a:chExt cx="0" cy="0"/>
        </a:xfrm>
      </p:grpSpPr>
      <p:sp>
        <p:nvSpPr>
          <p:cNvPr id="138" name="Google Shape;138;p16"/>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39" name="Google Shape;139;p16"/>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0" name="Google Shape;140;p16"/>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6600" b="1">
                <a:solidFill>
                  <a:srgbClr val="00943B"/>
                </a:solidFill>
                <a:latin typeface="Arial"/>
                <a:ea typeface="Arial"/>
                <a:cs typeface="Arial"/>
                <a:sym typeface="Arial"/>
              </a:rPr>
              <a:t>SURVEILLER</a:t>
            </a:r>
            <a:endParaRPr/>
          </a:p>
        </p:txBody>
      </p:sp>
      <p:sp>
        <p:nvSpPr>
          <p:cNvPr id="141" name="Google Shape;141;p1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2" name="Google Shape;142;p1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3" name="Google Shape;143;p1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4" name="Google Shape;144;p1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145"/>
        <p:cNvGrpSpPr/>
        <p:nvPr/>
      </p:nvGrpSpPr>
      <p:grpSpPr>
        <a:xfrm>
          <a:off x="0" y="0"/>
          <a:ext cx="0" cy="0"/>
          <a:chOff x="0" y="0"/>
          <a:chExt cx="0" cy="0"/>
        </a:xfrm>
      </p:grpSpPr>
      <p:pic>
        <p:nvPicPr>
          <p:cNvPr id="146" name="Google Shape;146;p17"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47" name="Google Shape;147;p1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48" name="Google Shape;148;p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49" name="Google Shape;149;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0" name="Google Shape;150;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1" name="Google Shape;151;p1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52" name="Google Shape;152;p1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53"/>
        <p:cNvGrpSpPr/>
        <p:nvPr/>
      </p:nvGrpSpPr>
      <p:grpSpPr>
        <a:xfrm>
          <a:off x="0" y="0"/>
          <a:ext cx="0" cy="0"/>
          <a:chOff x="0" y="0"/>
          <a:chExt cx="0" cy="0"/>
        </a:xfrm>
      </p:grpSpPr>
      <p:pic>
        <p:nvPicPr>
          <p:cNvPr id="154" name="Google Shape;154;p18"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55" name="Google Shape;155;p18"/>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6" name="Google Shape;156;p1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7" name="Google Shape;157;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8" name="Google Shape;158;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9" name="Google Shape;159;p1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60" name="Google Shape;160;p1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61"/>
        <p:cNvGrpSpPr/>
        <p:nvPr/>
      </p:nvGrpSpPr>
      <p:grpSpPr>
        <a:xfrm>
          <a:off x="0" y="0"/>
          <a:ext cx="0" cy="0"/>
          <a:chOff x="0" y="0"/>
          <a:chExt cx="0" cy="0"/>
        </a:xfrm>
      </p:grpSpPr>
      <p:sp>
        <p:nvSpPr>
          <p:cNvPr id="162" name="Google Shape;162;p1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63" name="Google Shape;163;p19"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64" name="Google Shape;164;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5" name="Google Shape;165;p19"/>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CA"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66" name="Google Shape;166;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7" name="Google Shape;167;p1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68" name="Google Shape;168;p19"/>
          <p:cNvPicPr preferRelativeResize="0"/>
          <p:nvPr/>
        </p:nvPicPr>
        <p:blipFill rotWithShape="1">
          <a:blip r:embed="rId4">
            <a:alphaModFix/>
          </a:blip>
          <a:srcRect/>
          <a:stretch/>
        </p:blipFill>
        <p:spPr>
          <a:xfrm>
            <a:off x="11057248" y="6241802"/>
            <a:ext cx="938147" cy="594360"/>
          </a:xfrm>
          <a:prstGeom prst="rect">
            <a:avLst/>
          </a:prstGeom>
          <a:noFill/>
          <a:ln>
            <a:noFill/>
          </a:ln>
        </p:spPr>
      </p:pic>
      <p:sp>
        <p:nvSpPr>
          <p:cNvPr id="169" name="Google Shape;169;p19"/>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CA" sz="2800">
                <a:solidFill>
                  <a:schemeClr val="dk1"/>
                </a:solidFill>
                <a:latin typeface="Arial"/>
                <a:ea typeface="Arial"/>
                <a:cs typeface="Arial"/>
                <a:sym typeface="Arial"/>
              </a:rPr>
              <a:t>please turn to your Participate Exercise Book.</a:t>
            </a:r>
            <a:endParaRPr sz="2800" strike="sngStrike">
              <a:solidFill>
                <a:schemeClr val="dk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170"/>
        <p:cNvGrpSpPr/>
        <p:nvPr/>
      </p:nvGrpSpPr>
      <p:grpSpPr>
        <a:xfrm>
          <a:off x="0" y="0"/>
          <a:ext cx="0" cy="0"/>
          <a:chOff x="0" y="0"/>
          <a:chExt cx="0" cy="0"/>
        </a:xfrm>
      </p:grpSpPr>
      <p:sp>
        <p:nvSpPr>
          <p:cNvPr id="171" name="Google Shape;171;p2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2" name="Google Shape;172;p2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73" name="Google Shape;173;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4" name="Google Shape;174;p2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CA" sz="2800">
                <a:solidFill>
                  <a:schemeClr val="dk1"/>
                </a:solidFill>
                <a:latin typeface="Arial"/>
                <a:ea typeface="Arial"/>
                <a:cs typeface="Arial"/>
                <a:sym typeface="Arial"/>
              </a:rPr>
              <a:t>Pour réaliser l'exercice,</a:t>
            </a:r>
            <a:br>
              <a:rPr lang="fr-CA" sz="2800">
                <a:solidFill>
                  <a:schemeClr val="dk1"/>
                </a:solidFill>
                <a:latin typeface="Arial"/>
                <a:ea typeface="Arial"/>
                <a:cs typeface="Arial"/>
                <a:sym typeface="Arial"/>
              </a:rPr>
            </a:br>
            <a:r>
              <a:rPr lang="fr-CA"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175" name="Google Shape;175;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6" name="Google Shape;176;p2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7" name="Google Shape;177;p2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25"/>
        <p:cNvGrpSpPr/>
        <p:nvPr/>
      </p:nvGrpSpPr>
      <p:grpSpPr>
        <a:xfrm>
          <a:off x="0" y="0"/>
          <a:ext cx="0" cy="0"/>
          <a:chOff x="0" y="0"/>
          <a:chExt cx="0" cy="0"/>
        </a:xfrm>
      </p:grpSpPr>
      <p:sp>
        <p:nvSpPr>
          <p:cNvPr id="26" name="Google Shape;26;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7" name="Google Shape;27;p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 name="Google Shape;28;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 name="Google Shape;29;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30" name="Google Shape;30;p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31" name="Google Shape;31;p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178"/>
        <p:cNvGrpSpPr/>
        <p:nvPr/>
      </p:nvGrpSpPr>
      <p:grpSpPr>
        <a:xfrm>
          <a:off x="0" y="0"/>
          <a:ext cx="0" cy="0"/>
          <a:chOff x="0" y="0"/>
          <a:chExt cx="0" cy="0"/>
        </a:xfrm>
      </p:grpSpPr>
      <p:pic>
        <p:nvPicPr>
          <p:cNvPr id="179" name="Google Shape;179;p2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0" name="Google Shape;180;p2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1" name="Google Shape;181;p2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2" name="Google Shape;182;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3" name="Google Shape;183;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4" name="Google Shape;184;p2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5" name="Google Shape;185;p2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86"/>
        <p:cNvGrpSpPr/>
        <p:nvPr/>
      </p:nvGrpSpPr>
      <p:grpSpPr>
        <a:xfrm>
          <a:off x="0" y="0"/>
          <a:ext cx="0" cy="0"/>
          <a:chOff x="0" y="0"/>
          <a:chExt cx="0" cy="0"/>
        </a:xfrm>
      </p:grpSpPr>
      <p:pic>
        <p:nvPicPr>
          <p:cNvPr id="187" name="Google Shape;187;p2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8" name="Google Shape;188;p2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9" name="Google Shape;189;p22"/>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0" name="Google Shape;190;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1" name="Google Shape;191;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2" name="Google Shape;192;p2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3" name="Google Shape;193;p2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194"/>
        <p:cNvGrpSpPr/>
        <p:nvPr/>
      </p:nvGrpSpPr>
      <p:grpSpPr>
        <a:xfrm>
          <a:off x="0" y="0"/>
          <a:ext cx="0" cy="0"/>
          <a:chOff x="0" y="0"/>
          <a:chExt cx="0" cy="0"/>
        </a:xfrm>
      </p:grpSpPr>
      <p:sp>
        <p:nvSpPr>
          <p:cNvPr id="195" name="Google Shape;195;p2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6" name="Google Shape;196;p2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97" name="Google Shape;197;p23"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198" name="Google Shape;198;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9" name="Google Shape;199;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0" name="Google Shape;200;p2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1" name="Google Shape;201;p2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2"/>
        <p:cNvGrpSpPr/>
        <p:nvPr/>
      </p:nvGrpSpPr>
      <p:grpSpPr>
        <a:xfrm>
          <a:off x="0" y="0"/>
          <a:ext cx="0" cy="0"/>
          <a:chOff x="0" y="0"/>
          <a:chExt cx="0" cy="0"/>
        </a:xfrm>
      </p:grpSpPr>
      <p:sp>
        <p:nvSpPr>
          <p:cNvPr id="203" name="Google Shape;203;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4" name="Google Shape;204;p2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5" name="Google Shape;205;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6" name="Google Shape;206;p2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07" name="Google Shape;207;p2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08"/>
        <p:cNvGrpSpPr/>
        <p:nvPr/>
      </p:nvGrpSpPr>
      <p:grpSpPr>
        <a:xfrm>
          <a:off x="0" y="0"/>
          <a:ext cx="0" cy="0"/>
          <a:chOff x="0" y="0"/>
          <a:chExt cx="0" cy="0"/>
        </a:xfrm>
      </p:grpSpPr>
      <p:sp>
        <p:nvSpPr>
          <p:cNvPr id="209" name="Google Shape;209;p2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0" name="Google Shape;210;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1" name="Google Shape;211;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2" name="Google Shape;212;p2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3" name="Google Shape;213;p2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4"/>
        <p:cNvGrpSpPr/>
        <p:nvPr/>
      </p:nvGrpSpPr>
      <p:grpSpPr>
        <a:xfrm>
          <a:off x="0" y="0"/>
          <a:ext cx="0" cy="0"/>
          <a:chOff x="0" y="0"/>
          <a:chExt cx="0" cy="0"/>
        </a:xfrm>
      </p:grpSpPr>
      <p:sp>
        <p:nvSpPr>
          <p:cNvPr id="215" name="Google Shape;215;p26"/>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6" name="Google Shape;216;p26"/>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7" name="Google Shape;217;p26"/>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8" name="Google Shape;218;p26"/>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9" name="Google Shape;219;p26"/>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0" name="Google Shape;220;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1" name="Google Shape;221;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2" name="Google Shape;222;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3" name="Google Shape;223;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4"/>
        <p:cNvGrpSpPr/>
        <p:nvPr/>
      </p:nvGrpSpPr>
      <p:grpSpPr>
        <a:xfrm>
          <a:off x="0" y="0"/>
          <a:ext cx="0" cy="0"/>
          <a:chOff x="0" y="0"/>
          <a:chExt cx="0" cy="0"/>
        </a:xfrm>
      </p:grpSpPr>
      <p:sp>
        <p:nvSpPr>
          <p:cNvPr id="225" name="Google Shape;225;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6" name="Google Shape;226;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7" name="Google Shape;227;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8" name="Google Shape;228;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9" name="Google Shape;229;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0" name="Google Shape;230;p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1"/>
        <p:cNvGrpSpPr/>
        <p:nvPr/>
      </p:nvGrpSpPr>
      <p:grpSpPr>
        <a:xfrm>
          <a:off x="0" y="0"/>
          <a:ext cx="0" cy="0"/>
          <a:chOff x="0" y="0"/>
          <a:chExt cx="0" cy="0"/>
        </a:xfrm>
      </p:grpSpPr>
      <p:sp>
        <p:nvSpPr>
          <p:cNvPr id="232" name="Google Shape;232;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3" name="Google Shape;233;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4" name="Google Shape;234;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CA"/>
              <a:t>‹#›</a:t>
            </a:fld>
            <a:endParaRPr/>
          </a:p>
        </p:txBody>
      </p:sp>
      <p:sp>
        <p:nvSpPr>
          <p:cNvPr id="235" name="Google Shape;235;p28"/>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6" name="Google Shape;236;p28"/>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7" name="Google Shape;237;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8" name="Google Shape;238;p2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39"/>
        <p:cNvGrpSpPr/>
        <p:nvPr/>
      </p:nvGrpSpPr>
      <p:grpSpPr>
        <a:xfrm>
          <a:off x="0" y="0"/>
          <a:ext cx="0" cy="0"/>
          <a:chOff x="0" y="0"/>
          <a:chExt cx="0" cy="0"/>
        </a:xfrm>
      </p:grpSpPr>
      <p:sp>
        <p:nvSpPr>
          <p:cNvPr id="240" name="Google Shape;240;p29"/>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1" name="Google Shape;241;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2" name="Google Shape;242;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3" name="Google Shape;243;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4" name="Google Shape;244;p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45"/>
        <p:cNvGrpSpPr/>
        <p:nvPr/>
      </p:nvGrpSpPr>
      <p:grpSpPr>
        <a:xfrm>
          <a:off x="0" y="0"/>
          <a:ext cx="0" cy="0"/>
          <a:chOff x="0" y="0"/>
          <a:chExt cx="0" cy="0"/>
        </a:xfrm>
      </p:grpSpPr>
      <p:sp>
        <p:nvSpPr>
          <p:cNvPr id="246" name="Google Shape;246;p30"/>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7" name="Google Shape;247;p30"/>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32"/>
        <p:cNvGrpSpPr/>
        <p:nvPr/>
      </p:nvGrpSpPr>
      <p:grpSpPr>
        <a:xfrm>
          <a:off x="0" y="0"/>
          <a:ext cx="0" cy="0"/>
          <a:chOff x="0" y="0"/>
          <a:chExt cx="0" cy="0"/>
        </a:xfrm>
      </p:grpSpPr>
      <p:sp>
        <p:nvSpPr>
          <p:cNvPr id="33" name="Google Shape;33;p4"/>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34" name="Google Shape;34;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35" name="Google Shape;35;p4"/>
          <p:cNvGraphicFramePr/>
          <p:nvPr/>
        </p:nvGraphicFramePr>
        <p:xfrm>
          <a:off x="1505065" y="1917027"/>
          <a:ext cx="9181875" cy="4276750"/>
        </p:xfrm>
        <a:graphic>
          <a:graphicData uri="http://schemas.openxmlformats.org/drawingml/2006/table">
            <a:tbl>
              <a:tblPr>
                <a:noFill/>
                <a:tableStyleId>{D0439F95-B333-46F4-8A7F-B0F53D8A8D5F}</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CA"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CA"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Objectifs </a:t>
                      </a:r>
                      <a:r>
                        <a:rPr lang="fr-CA"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Dialogue de découverte </a:t>
                      </a:r>
                      <a:r>
                        <a:rPr lang="fr-CA" sz="2000" u="none" strike="noStrike" cap="none">
                          <a:solidFill>
                            <a:schemeClr val="dk1"/>
                          </a:solidFill>
                          <a:latin typeface="Arial"/>
                          <a:ea typeface="Arial"/>
                          <a:cs typeface="Arial"/>
                          <a:sym typeface="Arial"/>
                        </a:rPr>
                        <a:t>invite le partage d’idées </a:t>
                      </a:r>
                      <a:br>
                        <a:rPr lang="fr-CA" sz="2000" u="none" strike="noStrike" cap="none">
                          <a:solidFill>
                            <a:schemeClr val="dk1"/>
                          </a:solidFill>
                          <a:latin typeface="Arial"/>
                          <a:ea typeface="Arial"/>
                          <a:cs typeface="Arial"/>
                          <a:sym typeface="Arial"/>
                        </a:rPr>
                      </a:br>
                      <a:r>
                        <a:rPr lang="fr-CA"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Activité </a:t>
                      </a:r>
                      <a:r>
                        <a:rPr lang="fr-CA"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Point saillant </a:t>
                      </a:r>
                      <a:r>
                        <a:rPr lang="fr-CA" sz="2000" b="0" u="none" strike="noStrike" cap="none">
                          <a:solidFill>
                            <a:schemeClr val="dk1"/>
                          </a:solidFill>
                          <a:latin typeface="Arial"/>
                          <a:ea typeface="Arial"/>
                          <a:cs typeface="Arial"/>
                          <a:sym typeface="Arial"/>
                        </a:rPr>
                        <a:t>d’une approche </a:t>
                      </a:r>
                      <a:r>
                        <a:rPr lang="fr-CA" sz="2000" u="none" strike="noStrike" cap="none">
                          <a:solidFill>
                            <a:schemeClr val="dk1"/>
                          </a:solidFill>
                          <a:latin typeface="Arial"/>
                          <a:ea typeface="Arial"/>
                          <a:cs typeface="Arial"/>
                          <a:sym typeface="Arial"/>
                        </a:rPr>
                        <a:t>multisectorielle </a:t>
                      </a:r>
                      <a:br>
                        <a:rPr lang="fr-CA" sz="2000" u="none" strike="noStrike" cap="none">
                          <a:solidFill>
                            <a:schemeClr val="dk1"/>
                          </a:solidFill>
                          <a:latin typeface="Arial"/>
                          <a:ea typeface="Arial"/>
                          <a:cs typeface="Arial"/>
                          <a:sym typeface="Arial"/>
                        </a:rPr>
                      </a:br>
                      <a:r>
                        <a:rPr lang="fr-CA"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6" name="Google Shape;36;p4"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7" name="Google Shape;37;p4"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8" name="Google Shape;38;p4"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9" name="Google Shape;39;p4"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40" name="Google Shape;40;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1" name="Google Shape;41;p4"/>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42" name="Google Shape;42;p4"/>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48"/>
        <p:cNvGrpSpPr/>
        <p:nvPr/>
      </p:nvGrpSpPr>
      <p:grpSpPr>
        <a:xfrm>
          <a:off x="0" y="0"/>
          <a:ext cx="0" cy="0"/>
          <a:chOff x="0" y="0"/>
          <a:chExt cx="0" cy="0"/>
        </a:xfrm>
      </p:grpSpPr>
      <p:sp>
        <p:nvSpPr>
          <p:cNvPr id="249" name="Google Shape;249;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0" name="Google Shape;250;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1" name="Google Shape;251;p31"/>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2"/>
        <p:cNvGrpSpPr/>
        <p:nvPr/>
      </p:nvGrpSpPr>
      <p:grpSpPr>
        <a:xfrm>
          <a:off x="0" y="0"/>
          <a:ext cx="0" cy="0"/>
          <a:chOff x="0" y="0"/>
          <a:chExt cx="0" cy="0"/>
        </a:xfrm>
      </p:grpSpPr>
      <p:sp>
        <p:nvSpPr>
          <p:cNvPr id="253" name="Google Shape;253;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4" name="Google Shape;254;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5" name="Google Shape;255;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56"/>
        <p:cNvGrpSpPr/>
        <p:nvPr/>
      </p:nvGrpSpPr>
      <p:grpSpPr>
        <a:xfrm>
          <a:off x="0" y="0"/>
          <a:ext cx="0" cy="0"/>
          <a:chOff x="0" y="0"/>
          <a:chExt cx="0" cy="0"/>
        </a:xfrm>
      </p:grpSpPr>
      <p:sp>
        <p:nvSpPr>
          <p:cNvPr id="257" name="Google Shape;257;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CA"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58" name="Google Shape;258;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a:solidFill>
                  <a:schemeClr val="lt1"/>
                </a:solidFill>
                <a:latin typeface="Libre Franklin Medium"/>
                <a:ea typeface="Libre Franklin Medium"/>
                <a:cs typeface="Libre Franklin Medium"/>
                <a:sym typeface="Libre Franklin Medium"/>
              </a:rPr>
              <a:t>Epidemiologic Bias</a:t>
            </a:r>
            <a:endParaRPr/>
          </a:p>
        </p:txBody>
      </p:sp>
      <p:pic>
        <p:nvPicPr>
          <p:cNvPr id="259" name="Google Shape;259;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0" name="Google Shape;260;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1" name="Google Shape;261;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2" name="Google Shape;262;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3"/>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4"/>
        <p:cNvGrpSpPr/>
        <p:nvPr/>
      </p:nvGrpSpPr>
      <p:grpSpPr>
        <a:xfrm>
          <a:off x="0" y="0"/>
          <a:ext cx="0" cy="0"/>
          <a:chOff x="0" y="0"/>
          <a:chExt cx="0" cy="0"/>
        </a:xfrm>
      </p:grpSpPr>
      <p:sp>
        <p:nvSpPr>
          <p:cNvPr id="265" name="Google Shape;265;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66" name="Google Shape;266;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67" name="Google Shape;267;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68" name="Google Shape;268;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69" name="Google Shape;269;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0"/>
        <p:cNvGrpSpPr/>
        <p:nvPr/>
      </p:nvGrpSpPr>
      <p:grpSpPr>
        <a:xfrm>
          <a:off x="0" y="0"/>
          <a:ext cx="0" cy="0"/>
          <a:chOff x="0" y="0"/>
          <a:chExt cx="0" cy="0"/>
        </a:xfrm>
      </p:grpSpPr>
      <p:sp>
        <p:nvSpPr>
          <p:cNvPr id="271" name="Google Shape;271;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CA"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2" name="Google Shape;272;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2400">
                <a:solidFill>
                  <a:schemeClr val="lt1"/>
                </a:solidFill>
                <a:latin typeface="Libre Franklin Medium"/>
                <a:ea typeface="Libre Franklin Medium"/>
                <a:cs typeface="Libre Franklin Medium"/>
                <a:sym typeface="Libre Franklin Medium"/>
              </a:rPr>
              <a:t>Epidemiologic Bias</a:t>
            </a:r>
            <a:endParaRPr/>
          </a:p>
        </p:txBody>
      </p:sp>
      <p:pic>
        <p:nvPicPr>
          <p:cNvPr id="273" name="Google Shape;273;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4" name="Google Shape;274;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75" name="Google Shape;275;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76" name="Google Shape;276;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43"/>
        <p:cNvGrpSpPr/>
        <p:nvPr/>
      </p:nvGrpSpPr>
      <p:grpSpPr>
        <a:xfrm>
          <a:off x="0" y="0"/>
          <a:ext cx="0" cy="0"/>
          <a:chOff x="0" y="0"/>
          <a:chExt cx="0" cy="0"/>
        </a:xfrm>
      </p:grpSpPr>
      <p:sp>
        <p:nvSpPr>
          <p:cNvPr id="44" name="Google Shape;44;p5"/>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45" name="Google Shape;45;p5"/>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46" name="Google Shape;46;p5"/>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47" name="Google Shape;47;p5"/>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48" name="Google Shape;48;p5"/>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49" name="Google Shape;49;p5"/>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CA" sz="2400">
                <a:solidFill>
                  <a:schemeClr val="dk1"/>
                </a:solidFill>
                <a:latin typeface="Arial"/>
                <a:ea typeface="Arial"/>
                <a:cs typeface="Arial"/>
                <a:sym typeface="Arial"/>
              </a:rPr>
              <a:t>Version 3.0</a:t>
            </a:r>
            <a:endParaRPr/>
          </a:p>
        </p:txBody>
      </p:sp>
      <p:pic>
        <p:nvPicPr>
          <p:cNvPr id="50" name="Google Shape;50;p5"/>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51" name="Google Shape;51;p5"/>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52" name="Google Shape;52;p5"/>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3" name="Google Shape;53;p5"/>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CA"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54" name="Google Shape;54;p5"/>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55"/>
        <p:cNvGrpSpPr/>
        <p:nvPr/>
      </p:nvGrpSpPr>
      <p:grpSpPr>
        <a:xfrm>
          <a:off x="0" y="0"/>
          <a:ext cx="0" cy="0"/>
          <a:chOff x="0" y="0"/>
          <a:chExt cx="0" cy="0"/>
        </a:xfrm>
      </p:grpSpPr>
      <p:sp>
        <p:nvSpPr>
          <p:cNvPr id="56" name="Google Shape;56;p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57" name="Google Shape;57;p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58" name="Google Shape;58;p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59" name="Google Shape;59;p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CA" sz="2400">
                <a:solidFill>
                  <a:schemeClr val="dk1"/>
                </a:solidFill>
                <a:latin typeface="Arial"/>
                <a:ea typeface="Arial"/>
                <a:cs typeface="Arial"/>
                <a:sym typeface="Arial"/>
              </a:rPr>
              <a:t>Version 3.0</a:t>
            </a:r>
            <a:endParaRPr/>
          </a:p>
        </p:txBody>
      </p:sp>
      <p:pic>
        <p:nvPicPr>
          <p:cNvPr id="60" name="Google Shape;60;p6"/>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61" name="Google Shape;61;p6"/>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62" name="Google Shape;62;p6"/>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CA"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63" name="Google Shape;63;p6"/>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4" name="Google Shape;64;p6"/>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65" name="Google Shape;65;p6"/>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66" name="Google Shape;66;p6"/>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67"/>
        <p:cNvGrpSpPr/>
        <p:nvPr/>
      </p:nvGrpSpPr>
      <p:grpSpPr>
        <a:xfrm>
          <a:off x="0" y="0"/>
          <a:ext cx="0" cy="0"/>
          <a:chOff x="0" y="0"/>
          <a:chExt cx="0" cy="0"/>
        </a:xfrm>
      </p:grpSpPr>
      <p:sp>
        <p:nvSpPr>
          <p:cNvPr id="68" name="Google Shape;68;p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9" name="Google Shape;69;p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0" name="Google Shape;70;p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 name="Google Shape;71;p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2" name="Google Shape;72;p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73" name="Google Shape;73;p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74"/>
        <p:cNvGrpSpPr/>
        <p:nvPr/>
      </p:nvGrpSpPr>
      <p:grpSpPr>
        <a:xfrm>
          <a:off x="0" y="0"/>
          <a:ext cx="0" cy="0"/>
          <a:chOff x="0" y="0"/>
          <a:chExt cx="0" cy="0"/>
        </a:xfrm>
      </p:grpSpPr>
      <p:sp>
        <p:nvSpPr>
          <p:cNvPr id="75" name="Google Shape;75;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6" name="Google Shape;76;p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7" name="Google Shape;77;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 name="Google Shape;78;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9" name="Google Shape;79;p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0" name="Google Shape;80;p8"/>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81" name="Google Shape;81;p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82"/>
        <p:cNvGrpSpPr/>
        <p:nvPr/>
      </p:nvGrpSpPr>
      <p:grpSpPr>
        <a:xfrm>
          <a:off x="0" y="0"/>
          <a:ext cx="0" cy="0"/>
          <a:chOff x="0" y="0"/>
          <a:chExt cx="0" cy="0"/>
        </a:xfrm>
      </p:grpSpPr>
      <p:sp>
        <p:nvSpPr>
          <p:cNvPr id="83" name="Google Shape;83;p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4" name="Google Shape;84;p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5" name="Google Shape;85;p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6" name="Google Shape;86;p9"/>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7" name="Google Shape;87;p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8" name="Google Shape;88;p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9" name="Google Shape;89;p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90"/>
        <p:cNvGrpSpPr/>
        <p:nvPr/>
      </p:nvGrpSpPr>
      <p:grpSpPr>
        <a:xfrm>
          <a:off x="0" y="0"/>
          <a:ext cx="0" cy="0"/>
          <a:chOff x="0" y="0"/>
          <a:chExt cx="0" cy="0"/>
        </a:xfrm>
      </p:grpSpPr>
      <p:sp>
        <p:nvSpPr>
          <p:cNvPr id="91" name="Google Shape;91;p10"/>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CA" sz="4400" b="0" i="0" u="none" strike="noStrike" cap="none">
                <a:solidFill>
                  <a:schemeClr val="dk1"/>
                </a:solidFill>
                <a:latin typeface="Libre Franklin Medium"/>
                <a:ea typeface="Libre Franklin Medium"/>
                <a:cs typeface="Libre Franklin Medium"/>
                <a:sym typeface="Libre Franklin Medium"/>
              </a:rPr>
              <a:t>Course Icons </a:t>
            </a:r>
            <a:r>
              <a:rPr lang="fr-CA"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92" name="Google Shape;92;p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93" name="Google Shape;93;p10"/>
          <p:cNvGraphicFramePr/>
          <p:nvPr/>
        </p:nvGraphicFramePr>
        <p:xfrm>
          <a:off x="1505065" y="1917027"/>
          <a:ext cx="9181875" cy="4276750"/>
        </p:xfrm>
        <a:graphic>
          <a:graphicData uri="http://schemas.openxmlformats.org/drawingml/2006/table">
            <a:tbl>
              <a:tblPr>
                <a:noFill/>
                <a:tableStyleId>{D0439F95-B333-46F4-8A7F-B0F53D8A8D5F}</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CA" sz="2400" b="1" u="none" strike="noStrike" cap="none">
                          <a:solidFill>
                            <a:schemeClr val="dk1"/>
                          </a:solidFill>
                        </a:rPr>
                        <a:t>Icon</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CA" sz="2400" b="1" u="none" strike="noStrike" cap="none">
                          <a:solidFill>
                            <a:schemeClr val="dk1"/>
                          </a:solidFill>
                        </a:rPr>
                        <a:t>Use</a:t>
                      </a:r>
                      <a:endParaRPr sz="18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Objectives </a:t>
                      </a:r>
                      <a:r>
                        <a:rPr lang="fr-CA" sz="2000" b="0" u="none" strike="noStrike" cap="none">
                          <a:solidFill>
                            <a:schemeClr val="dk1"/>
                          </a:solidFill>
                          <a:latin typeface="Arial"/>
                          <a:ea typeface="Arial"/>
                          <a:cs typeface="Arial"/>
                          <a:sym typeface="Arial"/>
                        </a:rPr>
                        <a:t>of</a:t>
                      </a:r>
                      <a:r>
                        <a:rPr lang="fr-CA" sz="2000" u="none" strike="noStrike" cap="none">
                          <a:solidFill>
                            <a:schemeClr val="dk1"/>
                          </a:solidFill>
                          <a:latin typeface="Arial"/>
                          <a:ea typeface="Arial"/>
                          <a:cs typeface="Arial"/>
                          <a:sym typeface="Arial"/>
                        </a:rPr>
                        <a:t> the lesson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Discovery Dialogue </a:t>
                      </a:r>
                      <a:r>
                        <a:rPr lang="fr-CA" sz="2000" u="none" strike="noStrike" cap="none">
                          <a:solidFill>
                            <a:schemeClr val="dk1"/>
                          </a:solidFill>
                          <a:latin typeface="Arial"/>
                          <a:ea typeface="Arial"/>
                          <a:cs typeface="Arial"/>
                          <a:sym typeface="Arial"/>
                        </a:rPr>
                        <a:t>invites sharing of ideas and experiences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Activity </a:t>
                      </a:r>
                      <a:r>
                        <a:rPr lang="fr-CA" sz="2000" b="0" u="none" strike="noStrike" cap="none">
                          <a:solidFill>
                            <a:schemeClr val="dk1"/>
                          </a:solidFill>
                          <a:latin typeface="Arial"/>
                          <a:ea typeface="Arial"/>
                          <a:cs typeface="Arial"/>
                          <a:sym typeface="Arial"/>
                        </a:rPr>
                        <a:t>completed by </a:t>
                      </a:r>
                      <a:r>
                        <a:rPr lang="fr-CA" sz="2000" u="none" strike="noStrike" cap="none">
                          <a:solidFill>
                            <a:schemeClr val="dk1"/>
                          </a:solidFill>
                          <a:latin typeface="Arial"/>
                          <a:ea typeface="Arial"/>
                          <a:cs typeface="Arial"/>
                          <a:sym typeface="Arial"/>
                        </a:rPr>
                        <a:t>individual or group</a:t>
                      </a:r>
                      <a:endParaRPr sz="18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CA" sz="2000" b="1" u="none" strike="noStrike" cap="none">
                          <a:solidFill>
                            <a:schemeClr val="dk1"/>
                          </a:solidFill>
                          <a:latin typeface="Arial"/>
                          <a:ea typeface="Arial"/>
                          <a:cs typeface="Arial"/>
                          <a:sym typeface="Arial"/>
                        </a:rPr>
                        <a:t>Highlight </a:t>
                      </a:r>
                      <a:r>
                        <a:rPr lang="fr-CA" sz="2000" b="0" u="none" strike="noStrike" cap="none">
                          <a:solidFill>
                            <a:schemeClr val="dk1"/>
                          </a:solidFill>
                          <a:latin typeface="Arial"/>
                          <a:ea typeface="Arial"/>
                          <a:cs typeface="Arial"/>
                          <a:sym typeface="Arial"/>
                        </a:rPr>
                        <a:t>of </a:t>
                      </a:r>
                      <a:r>
                        <a:rPr lang="fr-CA" sz="2000" u="none" strike="noStrike" cap="none">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94" name="Google Shape;94;p10"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5" name="Google Shape;95;p10"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96" name="Google Shape;96;p10"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97" name="Google Shape;97;p10"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98" name="Google Shape;98;p1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9" name="Google Shape;99;p10"/>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00" name="Google Shape;100;p10"/>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CA"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entersfordiseasecontrol.sharefile.com/public/share/web-sf75f2a85544742cab3ef71779a5bebd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CA" dirty="0">
                <a:latin typeface="Franklin Gothic Medium" panose="020B0603020102020204" pitchFamily="34" charset="0"/>
              </a:rPr>
              <a:t>Introduction au</a:t>
            </a:r>
            <a:endParaRPr dirty="0">
              <a:latin typeface="Franklin Gothic Medium" panose="020B0603020102020204" pitchFamily="34" charset="0"/>
            </a:endParaRPr>
          </a:p>
          <a:p>
            <a:pPr marL="0" lvl="0" indent="0" algn="l" rtl="0">
              <a:lnSpc>
                <a:spcPct val="90000"/>
              </a:lnSpc>
              <a:spcBef>
                <a:spcPts val="1000"/>
              </a:spcBef>
              <a:spcAft>
                <a:spcPts val="0"/>
              </a:spcAft>
              <a:buClr>
                <a:schemeClr val="dk1"/>
              </a:buClr>
              <a:buSzPts val="5400"/>
              <a:buNone/>
            </a:pPr>
            <a:r>
              <a:rPr lang="fr-CA" dirty="0">
                <a:latin typeface="Franklin Gothic Medium" panose="020B0603020102020204" pitchFamily="34" charset="0"/>
              </a:rPr>
              <a:t>FETP-Première ligne</a:t>
            </a:r>
            <a:endParaRPr dirty="0">
              <a:latin typeface="Franklin Gothic Medium" panose="020B0603020102020204" pitchFamily="34" charset="0"/>
            </a:endParaRPr>
          </a:p>
          <a:p>
            <a:pPr marL="0" lvl="0" indent="0" algn="l" rtl="0">
              <a:lnSpc>
                <a:spcPct val="90000"/>
              </a:lnSpc>
              <a:spcBef>
                <a:spcPts val="1000"/>
              </a:spcBef>
              <a:spcAft>
                <a:spcPts val="0"/>
              </a:spcAft>
              <a:buClr>
                <a:schemeClr val="dk1"/>
              </a:buClr>
              <a:buSzPts val="5400"/>
              <a:buNone/>
            </a:pPr>
            <a:endParaRPr dirty="0">
              <a:latin typeface="Franklin Gothic Medium" panose="020B0603020102020204" pitchFamily="34" charset="0"/>
            </a:endParaRPr>
          </a:p>
        </p:txBody>
      </p:sp>
      <p:sp>
        <p:nvSpPr>
          <p:cNvPr id="283" name="Google Shape;283;p3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CA" dirty="0"/>
              <a:t>Atelier 1</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90" name="Google Shape;290;p3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CA" dirty="0">
                <a:latin typeface="Franklin Gothic Medium" panose="020B0603020102020204" pitchFamily="34" charset="0"/>
              </a:rPr>
              <a:t>Bienvenue au FETP-Première ligne</a:t>
            </a:r>
            <a:endParaRPr dirty="0">
              <a:latin typeface="Franklin Gothic Medium" panose="020B0603020102020204" pitchFamily="34" charset="0"/>
            </a:endParaRPr>
          </a:p>
        </p:txBody>
      </p:sp>
      <p:sp>
        <p:nvSpPr>
          <p:cNvPr id="3" name="TextBox 2">
            <a:extLst>
              <a:ext uri="{FF2B5EF4-FFF2-40B4-BE49-F238E27FC236}">
                <a16:creationId xmlns:a16="http://schemas.microsoft.com/office/drawing/2014/main" id="{6A3D3484-134A-24F7-1A14-D852B2AD239E}"/>
              </a:ext>
            </a:extLst>
          </p:cNvPr>
          <p:cNvSpPr txBox="1"/>
          <p:nvPr/>
        </p:nvSpPr>
        <p:spPr>
          <a:xfrm>
            <a:off x="671945" y="2628781"/>
            <a:ext cx="10372725" cy="1600438"/>
          </a:xfrm>
          <a:prstGeom prst="rect">
            <a:avLst/>
          </a:prstGeom>
          <a:noFill/>
        </p:spPr>
        <p:txBody>
          <a:bodyPr wrap="square" lIns="91440" tIns="45720" rIns="91440" bIns="45720" rtlCol="0" anchor="t">
            <a:spAutoFit/>
          </a:bodyPr>
          <a:lstStyle/>
          <a:p>
            <a:pPr algn="ctr"/>
            <a:r>
              <a:rPr lang="fr-FR" sz="2800" noProof="0" dirty="0"/>
              <a:t>Cliquer ici pour télécharger un message du CDC : </a:t>
            </a:r>
            <a:br>
              <a:rPr lang="fr-FR" sz="2800" noProof="0" dirty="0"/>
            </a:br>
            <a:endParaRPr lang="fr-FR" sz="2800" noProof="0" dirty="0"/>
          </a:p>
          <a:p>
            <a:pPr algn="ctr"/>
            <a:r>
              <a:rPr lang="fr-FR" sz="2800" noProof="0" dirty="0">
                <a:hlinkClick r:id="rId3"/>
              </a:rPr>
              <a:t>FETP-Première ligne - Vidéo de bienvenue du CDC</a:t>
            </a:r>
            <a:endParaRPr lang="fr-FR" sz="2800" noProof="0" dirty="0"/>
          </a:p>
          <a:p>
            <a:pPr algn="ctr"/>
            <a:endParaRPr lang="fr-FR" noProof="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9"/>
          <p:cNvSpPr txBox="1">
            <a:spLocks noGrp="1"/>
          </p:cNvSpPr>
          <p:nvPr>
            <p:ph type="body" idx="1"/>
          </p:nvPr>
        </p:nvSpPr>
        <p:spPr>
          <a:xfrm>
            <a:off x="838200" y="1478857"/>
            <a:ext cx="1080516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CA" dirty="0"/>
              <a:t>Faculté, personnel et invités</a:t>
            </a:r>
            <a:endParaRPr dirty="0"/>
          </a:p>
          <a:p>
            <a:pPr marL="228600" lvl="0" indent="-228600" algn="l" rtl="0">
              <a:lnSpc>
                <a:spcPct val="100000"/>
              </a:lnSpc>
              <a:spcBef>
                <a:spcPts val="500"/>
              </a:spcBef>
              <a:spcAft>
                <a:spcPts val="0"/>
              </a:spcAft>
              <a:buClr>
                <a:schemeClr val="dk1"/>
              </a:buClr>
              <a:buSzPts val="2800"/>
              <a:buChar char="•"/>
            </a:pPr>
            <a:r>
              <a:rPr lang="fr-CA" dirty="0"/>
              <a:t>Les participants</a:t>
            </a:r>
            <a:endParaRPr dirty="0"/>
          </a:p>
          <a:p>
            <a:pPr marL="685800" lvl="1" indent="-228600" algn="l" rtl="0">
              <a:lnSpc>
                <a:spcPct val="100000"/>
              </a:lnSpc>
              <a:spcBef>
                <a:spcPts val="1000"/>
              </a:spcBef>
              <a:spcAft>
                <a:spcPts val="0"/>
              </a:spcAft>
              <a:buSzPts val="2800"/>
              <a:buChar char="▪"/>
            </a:pPr>
            <a:r>
              <a:rPr lang="fr-CA" dirty="0"/>
              <a:t>Nom</a:t>
            </a:r>
            <a:endParaRPr dirty="0"/>
          </a:p>
          <a:p>
            <a:pPr marL="685800" lvl="1" indent="-228600" algn="l" rtl="0">
              <a:lnSpc>
                <a:spcPct val="100000"/>
              </a:lnSpc>
              <a:spcBef>
                <a:spcPts val="1000"/>
              </a:spcBef>
              <a:spcAft>
                <a:spcPts val="0"/>
              </a:spcAft>
              <a:buSzPts val="2800"/>
              <a:buChar char="▪"/>
            </a:pPr>
            <a:r>
              <a:rPr lang="fr-CA" dirty="0"/>
              <a:t>Position</a:t>
            </a:r>
            <a:endParaRPr dirty="0"/>
          </a:p>
          <a:p>
            <a:pPr marL="685800" lvl="1" indent="-228600" algn="l" rtl="0">
              <a:lnSpc>
                <a:spcPct val="100000"/>
              </a:lnSpc>
              <a:spcBef>
                <a:spcPts val="1000"/>
              </a:spcBef>
              <a:spcAft>
                <a:spcPts val="0"/>
              </a:spcAft>
              <a:buSzPts val="2800"/>
              <a:buChar char="▪"/>
            </a:pPr>
            <a:r>
              <a:rPr lang="fr-CA" dirty="0"/>
              <a:t>District</a:t>
            </a:r>
            <a:endParaRPr dirty="0"/>
          </a:p>
          <a:p>
            <a:pPr marL="685800" lvl="1" indent="-228600" algn="l" rtl="0">
              <a:lnSpc>
                <a:spcPct val="100000"/>
              </a:lnSpc>
              <a:spcBef>
                <a:spcPts val="1000"/>
              </a:spcBef>
              <a:spcAft>
                <a:spcPts val="0"/>
              </a:spcAft>
              <a:buSzPts val="2800"/>
              <a:buChar char="▪"/>
            </a:pPr>
            <a:r>
              <a:rPr lang="fr-CA" dirty="0"/>
              <a:t>Responsabilités professionnelles</a:t>
            </a:r>
            <a:endParaRPr dirty="0"/>
          </a:p>
          <a:p>
            <a:pPr marL="685800" lvl="1" indent="-228600" algn="l" rtl="0">
              <a:lnSpc>
                <a:spcPct val="100000"/>
              </a:lnSpc>
              <a:spcBef>
                <a:spcPts val="1000"/>
              </a:spcBef>
              <a:spcAft>
                <a:spcPts val="0"/>
              </a:spcAft>
              <a:buSzPts val="2800"/>
              <a:buChar char="▪"/>
            </a:pPr>
            <a:r>
              <a:rPr lang="fr-CA" dirty="0"/>
              <a:t>Qu'espérez-vous retirer de votre participation </a:t>
            </a:r>
            <a:br>
              <a:rPr lang="fr-CA" dirty="0"/>
            </a:br>
            <a:r>
              <a:rPr lang="fr-CA" dirty="0"/>
              <a:t>au FETP- Première ligne ? (Attentes)</a:t>
            </a:r>
            <a:endParaRPr dirty="0"/>
          </a:p>
          <a:p>
            <a:pPr marL="0" lvl="0" indent="0" algn="l" rtl="0">
              <a:lnSpc>
                <a:spcPct val="100000"/>
              </a:lnSpc>
              <a:spcBef>
                <a:spcPts val="1000"/>
              </a:spcBef>
              <a:spcAft>
                <a:spcPts val="0"/>
              </a:spcAft>
              <a:buClr>
                <a:schemeClr val="dk1"/>
              </a:buClr>
              <a:buSzPts val="2800"/>
              <a:buNone/>
            </a:pPr>
            <a:endParaRPr dirty="0"/>
          </a:p>
        </p:txBody>
      </p:sp>
      <p:sp>
        <p:nvSpPr>
          <p:cNvPr id="298" name="Google Shape;298;p3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CA" dirty="0">
                <a:latin typeface="Franklin Gothic Medium" panose="020B0603020102020204" pitchFamily="34" charset="0"/>
              </a:rPr>
              <a:t>Introductions</a:t>
            </a:r>
            <a:endParaRPr dirty="0">
              <a:latin typeface="Franklin Gothic Medium" panose="020B0603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7">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7">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4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CA" dirty="0">
                <a:latin typeface="Franklin Gothic Medium" panose="020B0603020102020204" pitchFamily="34" charset="0"/>
              </a:rPr>
              <a:t>Règles de base</a:t>
            </a:r>
            <a:endParaRPr dirty="0">
              <a:latin typeface="Franklin Gothic Medium" panose="020B0603020102020204" pitchFamily="34" charset="0"/>
            </a:endParaRPr>
          </a:p>
        </p:txBody>
      </p:sp>
      <p:grpSp>
        <p:nvGrpSpPr>
          <p:cNvPr id="305" name="Google Shape;305;p40"/>
          <p:cNvGrpSpPr/>
          <p:nvPr/>
        </p:nvGrpSpPr>
        <p:grpSpPr>
          <a:xfrm>
            <a:off x="647700" y="1657350"/>
            <a:ext cx="10896600" cy="4206240"/>
            <a:chOff x="647700" y="1657350"/>
            <a:chExt cx="10896600" cy="4206240"/>
          </a:xfrm>
        </p:grpSpPr>
        <p:sp>
          <p:nvSpPr>
            <p:cNvPr id="306" name="Google Shape;306;p40"/>
            <p:cNvSpPr/>
            <p:nvPr/>
          </p:nvSpPr>
          <p:spPr>
            <a:xfrm>
              <a:off x="647700" y="1657350"/>
              <a:ext cx="10896600" cy="4206240"/>
            </a:xfrm>
            <a:prstGeom prst="roundRect">
              <a:avLst>
                <a:gd name="adj" fmla="val 16667"/>
              </a:avLst>
            </a:prstGeom>
            <a:solidFill>
              <a:schemeClr val="lt2"/>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grpSp>
          <p:nvGrpSpPr>
            <p:cNvPr id="307" name="Google Shape;307;p40"/>
            <p:cNvGrpSpPr/>
            <p:nvPr/>
          </p:nvGrpSpPr>
          <p:grpSpPr>
            <a:xfrm>
              <a:off x="838200" y="1931670"/>
              <a:ext cx="10515600" cy="3683790"/>
              <a:chOff x="838200" y="1931670"/>
              <a:chExt cx="10515600" cy="3683790"/>
            </a:xfrm>
          </p:grpSpPr>
          <p:sp>
            <p:nvSpPr>
              <p:cNvPr id="308" name="Google Shape;308;p40"/>
              <p:cNvSpPr/>
              <p:nvPr/>
            </p:nvSpPr>
            <p:spPr>
              <a:xfrm>
                <a:off x="838200" y="1931670"/>
                <a:ext cx="3291840" cy="3657600"/>
              </a:xfrm>
              <a:prstGeom prst="roundRect">
                <a:avLst>
                  <a:gd name="adj" fmla="val 16667"/>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fr-CA" sz="2400" b="0" i="0" u="none" strike="noStrike" cap="none">
                    <a:solidFill>
                      <a:srgbClr val="000000"/>
                    </a:solidFill>
                    <a:latin typeface="Arial"/>
                    <a:ea typeface="Arial"/>
                    <a:cs typeface="Arial"/>
                    <a:sym typeface="Arial"/>
                  </a:rPr>
                  <a:t>Arriver à l'heure</a:t>
                </a:r>
                <a:endParaRPr/>
              </a:p>
              <a:p>
                <a:pPr marL="0" marR="0" lvl="0" indent="0" algn="ctr" rtl="0">
                  <a:spcBef>
                    <a:spcPts val="0"/>
                  </a:spcBef>
                  <a:spcAft>
                    <a:spcPts val="0"/>
                  </a:spcAft>
                  <a:buNone/>
                </a:pPr>
                <a:endParaRPr sz="18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18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18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r>
                  <a:rPr lang="fr-CA" sz="2400" b="0" i="0" u="none" strike="noStrike" cap="none">
                    <a:solidFill>
                      <a:srgbClr val="000000"/>
                    </a:solidFill>
                    <a:latin typeface="Arial"/>
                    <a:ea typeface="Arial"/>
                    <a:cs typeface="Arial"/>
                    <a:sym typeface="Arial"/>
                  </a:rPr>
                  <a:t>Respecter les opinions des autres</a:t>
                </a:r>
                <a:endParaRPr sz="1800" b="0" i="0" u="none" strike="noStrike" cap="none">
                  <a:solidFill>
                    <a:srgbClr val="000000"/>
                  </a:solidFill>
                  <a:latin typeface="Arial"/>
                  <a:ea typeface="Arial"/>
                  <a:cs typeface="Arial"/>
                  <a:sym typeface="Arial"/>
                </a:endParaRPr>
              </a:p>
            </p:txBody>
          </p:sp>
          <p:sp>
            <p:nvSpPr>
              <p:cNvPr id="309" name="Google Shape;309;p40"/>
              <p:cNvSpPr/>
              <p:nvPr/>
            </p:nvSpPr>
            <p:spPr>
              <a:xfrm>
                <a:off x="4450080" y="1957860"/>
                <a:ext cx="3291840" cy="3657600"/>
              </a:xfrm>
              <a:prstGeom prst="roundRect">
                <a:avLst>
                  <a:gd name="adj" fmla="val 16667"/>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CA" sz="2400" b="0" i="0" u="none" strike="noStrike" cap="none">
                    <a:solidFill>
                      <a:srgbClr val="000000"/>
                    </a:solidFill>
                    <a:latin typeface="Arial"/>
                    <a:ea typeface="Arial"/>
                    <a:cs typeface="Arial"/>
                    <a:sym typeface="Arial"/>
                  </a:rPr>
                  <a:t>Participer activement</a:t>
                </a:r>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r>
                  <a:rPr lang="fr-CA" sz="2400" b="0" i="0" u="none" strike="noStrike" cap="none">
                    <a:solidFill>
                      <a:srgbClr val="000000"/>
                    </a:solidFill>
                    <a:latin typeface="Arial"/>
                    <a:ea typeface="Arial"/>
                    <a:cs typeface="Arial"/>
                    <a:sym typeface="Arial"/>
                  </a:rPr>
                  <a:t>Écouter activement</a:t>
                </a:r>
                <a:endParaRPr sz="2400" b="0" i="0" u="none" strike="noStrike" cap="none">
                  <a:solidFill>
                    <a:srgbClr val="000000"/>
                  </a:solidFill>
                  <a:latin typeface="Arial"/>
                  <a:ea typeface="Arial"/>
                  <a:cs typeface="Arial"/>
                  <a:sym typeface="Arial"/>
                </a:endParaRPr>
              </a:p>
            </p:txBody>
          </p:sp>
          <p:sp>
            <p:nvSpPr>
              <p:cNvPr id="310" name="Google Shape;310;p40"/>
              <p:cNvSpPr/>
              <p:nvPr/>
            </p:nvSpPr>
            <p:spPr>
              <a:xfrm>
                <a:off x="8061960" y="1957860"/>
                <a:ext cx="3291840" cy="3657600"/>
              </a:xfrm>
              <a:prstGeom prst="roundRect">
                <a:avLst>
                  <a:gd name="adj" fmla="val 16667"/>
                </a:avLst>
              </a:prstGeom>
              <a:solidFill>
                <a:schemeClr val="l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CA" sz="2400" b="0" i="0" u="none" strike="noStrike" cap="none">
                    <a:solidFill>
                      <a:srgbClr val="000000"/>
                    </a:solidFill>
                    <a:latin typeface="Arial"/>
                    <a:ea typeface="Arial"/>
                    <a:cs typeface="Arial"/>
                    <a:sym typeface="Arial"/>
                  </a:rPr>
                  <a:t>Ne pas utiliser votre téléphone portable pendant la session</a:t>
                </a:r>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a:p>
                <a:pPr marL="0" marR="0" lvl="0" indent="0" algn="ctr" rtl="0">
                  <a:spcBef>
                    <a:spcPts val="0"/>
                  </a:spcBef>
                  <a:spcAft>
                    <a:spcPts val="0"/>
                  </a:spcAft>
                  <a:buNone/>
                </a:pPr>
                <a:endParaRPr sz="2400" b="0" i="0" u="none" strike="noStrike" cap="none">
                  <a:solidFill>
                    <a:srgbClr val="000000"/>
                  </a:solidFill>
                  <a:latin typeface="Arial"/>
                  <a:ea typeface="Arial"/>
                  <a:cs typeface="Arial"/>
                  <a:sym typeface="Arial"/>
                </a:endParaRPr>
              </a:p>
            </p:txBody>
          </p:sp>
          <p:pic>
            <p:nvPicPr>
              <p:cNvPr id="311" name="Google Shape;311;p40"/>
              <p:cNvPicPr preferRelativeResize="0"/>
              <p:nvPr/>
            </p:nvPicPr>
            <p:blipFill rotWithShape="1">
              <a:blip r:embed="rId3">
                <a:alphaModFix/>
              </a:blip>
              <a:srcRect l="27017" t="15170" r="24549" b="16025"/>
              <a:stretch/>
            </p:blipFill>
            <p:spPr>
              <a:xfrm>
                <a:off x="1621971" y="2616909"/>
                <a:ext cx="1714974" cy="1624181"/>
              </a:xfrm>
              <a:prstGeom prst="rect">
                <a:avLst/>
              </a:prstGeom>
              <a:noFill/>
              <a:ln w="9525" cap="flat" cmpd="sng">
                <a:solidFill>
                  <a:schemeClr val="dk1"/>
                </a:solidFill>
                <a:prstDash val="solid"/>
                <a:round/>
                <a:headEnd type="none" w="sm" len="sm"/>
                <a:tailEnd type="none" w="sm" len="sm"/>
              </a:ln>
            </p:spPr>
          </p:pic>
          <p:pic>
            <p:nvPicPr>
              <p:cNvPr id="312" name="Google Shape;312;p40" descr="A group of people raising their hands&#10;&#10;Description automatically generated"/>
              <p:cNvPicPr preferRelativeResize="0"/>
              <p:nvPr/>
            </p:nvPicPr>
            <p:blipFill rotWithShape="1">
              <a:blip r:embed="rId4">
                <a:alphaModFix/>
              </a:blip>
              <a:srcRect/>
              <a:stretch/>
            </p:blipFill>
            <p:spPr>
              <a:xfrm>
                <a:off x="4810723" y="3073583"/>
                <a:ext cx="2570553" cy="1713702"/>
              </a:xfrm>
              <a:prstGeom prst="rect">
                <a:avLst/>
              </a:prstGeom>
              <a:noFill/>
              <a:ln w="9525" cap="flat" cmpd="sng">
                <a:solidFill>
                  <a:schemeClr val="dk1"/>
                </a:solidFill>
                <a:prstDash val="solid"/>
                <a:round/>
                <a:headEnd type="none" w="sm" len="sm"/>
                <a:tailEnd type="none" w="sm" len="sm"/>
              </a:ln>
            </p:spPr>
          </p:pic>
          <p:pic>
            <p:nvPicPr>
              <p:cNvPr id="313" name="Google Shape;313;p40"/>
              <p:cNvPicPr preferRelativeResize="0"/>
              <p:nvPr/>
            </p:nvPicPr>
            <p:blipFill rotWithShape="1">
              <a:blip r:embed="rId5">
                <a:alphaModFix/>
              </a:blip>
              <a:srcRect l="10516" t="4845" r="12033" b="5966"/>
              <a:stretch/>
            </p:blipFill>
            <p:spPr>
              <a:xfrm>
                <a:off x="9051806" y="3538183"/>
                <a:ext cx="1312147" cy="1636683"/>
              </a:xfrm>
              <a:prstGeom prst="rect">
                <a:avLst/>
              </a:prstGeom>
              <a:noFill/>
              <a:ln>
                <a:noFill/>
              </a:ln>
            </p:spPr>
          </p:pic>
          <p:sp>
            <p:nvSpPr>
              <p:cNvPr id="314" name="Google Shape;314;p40"/>
              <p:cNvSpPr/>
              <p:nvPr/>
            </p:nvSpPr>
            <p:spPr>
              <a:xfrm>
                <a:off x="8582297" y="3234801"/>
                <a:ext cx="2262052" cy="2258241"/>
              </a:xfrm>
              <a:prstGeom prst="noSmoking">
                <a:avLst>
                  <a:gd name="adj" fmla="val 9241"/>
                </a:avLst>
              </a:prstGeom>
              <a:solidFill>
                <a:srgbClr val="FF0000"/>
              </a:solid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Elisez votre représentant de classe</a:t>
            </a:r>
          </a:p>
        </p:txBody>
      </p:sp>
      <p:pic>
        <p:nvPicPr>
          <p:cNvPr id="321" name="Google Shape;321;p41"/>
          <p:cNvPicPr preferRelativeResize="0"/>
          <p:nvPr/>
        </p:nvPicPr>
        <p:blipFill rotWithShape="1">
          <a:blip r:embed="rId3">
            <a:alphaModFix/>
          </a:blip>
          <a:srcRect l="11855" t="18339" r="11481" b="15624"/>
          <a:stretch/>
        </p:blipFill>
        <p:spPr>
          <a:xfrm>
            <a:off x="3784928" y="2006864"/>
            <a:ext cx="4506501" cy="3881839"/>
          </a:xfrm>
          <a:prstGeom prst="rect">
            <a:avLst/>
          </a:prstGeom>
          <a:noFill/>
          <a:ln>
            <a:noFill/>
          </a:ln>
        </p:spPr>
      </p:pic>
      <p:sp>
        <p:nvSpPr>
          <p:cNvPr id="322" name="Google Shape;322;p41"/>
          <p:cNvSpPr txBox="1"/>
          <p:nvPr/>
        </p:nvSpPr>
        <p:spPr>
          <a:xfrm>
            <a:off x="5295481" y="4903596"/>
            <a:ext cx="144696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3" name="Google Shape;323;p41"/>
          <p:cNvSpPr txBox="1"/>
          <p:nvPr/>
        </p:nvSpPr>
        <p:spPr>
          <a:xfrm>
            <a:off x="445743" y="1817683"/>
            <a:ext cx="3783094"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Arial"/>
              <a:buNone/>
            </a:pPr>
            <a:r>
              <a:rPr lang="fr-CA" sz="2400" b="0" i="0" u="none" strike="noStrike" cap="none">
                <a:solidFill>
                  <a:schemeClr val="dk1"/>
                </a:solidFill>
                <a:latin typeface="Arial"/>
                <a:ea typeface="Arial"/>
                <a:cs typeface="Arial"/>
                <a:sym typeface="Arial"/>
              </a:rPr>
              <a:t>Partage d’informations entre les participants et le personnel du FETP</a:t>
            </a:r>
            <a:endParaRPr sz="1800" b="0" i="0" u="none" strike="noStrike" cap="none">
              <a:solidFill>
                <a:schemeClr val="dk1"/>
              </a:solidFill>
              <a:latin typeface="Arial"/>
              <a:ea typeface="Arial"/>
              <a:cs typeface="Arial"/>
              <a:sym typeface="Arial"/>
            </a:endParaRPr>
          </a:p>
        </p:txBody>
      </p:sp>
      <p:sp>
        <p:nvSpPr>
          <p:cNvPr id="324" name="Google Shape;324;p41"/>
          <p:cNvSpPr txBox="1"/>
          <p:nvPr/>
        </p:nvSpPr>
        <p:spPr>
          <a:xfrm>
            <a:off x="316347" y="4689146"/>
            <a:ext cx="4034400"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Arial"/>
              <a:buNone/>
            </a:pPr>
            <a:r>
              <a:rPr lang="fr-CA" sz="2400" b="0" i="0" u="none" strike="noStrike" cap="none">
                <a:solidFill>
                  <a:schemeClr val="dk1"/>
                </a:solidFill>
                <a:latin typeface="Arial"/>
                <a:ea typeface="Arial"/>
                <a:cs typeface="Arial"/>
                <a:sym typeface="Arial"/>
              </a:rPr>
              <a:t>Aide au retour de classe</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2400"/>
              <a:buFont typeface="Arial"/>
              <a:buNone/>
            </a:pPr>
            <a:r>
              <a:rPr lang="fr-CA" sz="2400" b="0" i="0" u="none" strike="noStrike" cap="none">
                <a:solidFill>
                  <a:schemeClr val="dk1"/>
                </a:solidFill>
                <a:latin typeface="Arial"/>
                <a:ea typeface="Arial"/>
                <a:cs typeface="Arial"/>
                <a:sym typeface="Arial"/>
              </a:rPr>
              <a:t> à l'heure après les pauses</a:t>
            </a:r>
            <a:endParaRPr sz="1800" b="0" i="0" u="none" strike="noStrike" cap="none">
              <a:solidFill>
                <a:schemeClr val="dk1"/>
              </a:solidFill>
              <a:latin typeface="Arial"/>
              <a:ea typeface="Arial"/>
              <a:cs typeface="Arial"/>
              <a:sym typeface="Arial"/>
            </a:endParaRPr>
          </a:p>
        </p:txBody>
      </p:sp>
      <p:sp>
        <p:nvSpPr>
          <p:cNvPr id="325" name="Google Shape;325;p41"/>
          <p:cNvSpPr txBox="1"/>
          <p:nvPr/>
        </p:nvSpPr>
        <p:spPr>
          <a:xfrm>
            <a:off x="7991234" y="1777959"/>
            <a:ext cx="3816161"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Arial"/>
              <a:buNone/>
            </a:pPr>
            <a:r>
              <a:rPr lang="fr-CA" sz="2400" b="0" i="0" u="none" strike="noStrike" cap="none">
                <a:solidFill>
                  <a:schemeClr val="dk1"/>
                </a:solidFill>
                <a:latin typeface="Arial"/>
                <a:ea typeface="Arial"/>
                <a:cs typeface="Arial"/>
                <a:sym typeface="Arial"/>
              </a:rPr>
              <a:t>Lors de la remise des diplômes, présente les</a:t>
            </a:r>
            <a:endParaRPr sz="1800" b="0" i="0" u="none" strike="noStrike" cap="none">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2400"/>
              <a:buFont typeface="Arial"/>
              <a:buNone/>
            </a:pPr>
            <a:r>
              <a:rPr lang="fr-CA" sz="2400" b="0" i="0" u="none" strike="noStrike" cap="none">
                <a:solidFill>
                  <a:schemeClr val="dk1"/>
                </a:solidFill>
                <a:latin typeface="Arial"/>
                <a:ea typeface="Arial"/>
                <a:cs typeface="Arial"/>
                <a:sym typeface="Arial"/>
              </a:rPr>
              <a:t>remerciements au nom de la cohorte</a:t>
            </a:r>
            <a:endParaRPr sz="1800" b="0" i="0" u="none" strike="noStrike" cap="none">
              <a:solidFill>
                <a:schemeClr val="dk1"/>
              </a:solidFill>
              <a:latin typeface="Arial"/>
              <a:ea typeface="Arial"/>
              <a:cs typeface="Arial"/>
              <a:sym typeface="Arial"/>
            </a:endParaRPr>
          </a:p>
        </p:txBody>
      </p:sp>
      <p:sp>
        <p:nvSpPr>
          <p:cNvPr id="326" name="Google Shape;326;p41"/>
          <p:cNvSpPr txBox="1"/>
          <p:nvPr/>
        </p:nvSpPr>
        <p:spPr>
          <a:xfrm>
            <a:off x="7962479" y="4322523"/>
            <a:ext cx="3873669"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400"/>
              <a:buFont typeface="Arial"/>
              <a:buNone/>
            </a:pPr>
            <a:r>
              <a:rPr lang="fr-CA" sz="2400" b="0" i="0" u="none" strike="noStrike" cap="none">
                <a:solidFill>
                  <a:schemeClr val="dk1"/>
                </a:solidFill>
                <a:latin typeface="Arial"/>
                <a:ea typeface="Arial"/>
                <a:cs typeface="Arial"/>
                <a:sym typeface="Arial"/>
              </a:rPr>
              <a:t>Continue à servir de point de contact pour la cohorte après l'obtention du diplôme</a:t>
            </a: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4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1" indent="-228600" algn="l" rtl="0">
              <a:lnSpc>
                <a:spcPct val="100000"/>
              </a:lnSpc>
              <a:spcBef>
                <a:spcPts val="0"/>
              </a:spcBef>
              <a:spcAft>
                <a:spcPts val="0"/>
              </a:spcAft>
              <a:buClr>
                <a:schemeClr val="dk1"/>
              </a:buClr>
              <a:buSzPts val="2800"/>
              <a:buFont typeface="Arial"/>
              <a:buChar char="•"/>
            </a:pPr>
            <a:r>
              <a:rPr lang="fr-CA" sz="2800" dirty="0"/>
              <a:t>Améliorer les capacités épidémiologiques des ministères, en particulier au niveau local, en renforçant la surveillance de la santé publique et la capacité de réaction.</a:t>
            </a:r>
            <a:endParaRPr dirty="0"/>
          </a:p>
          <a:p>
            <a:pPr marL="685800" lvl="1" indent="-228600" algn="l" rtl="0">
              <a:lnSpc>
                <a:spcPct val="100000"/>
              </a:lnSpc>
              <a:spcBef>
                <a:spcPts val="1000"/>
              </a:spcBef>
              <a:spcAft>
                <a:spcPts val="0"/>
              </a:spcAft>
              <a:buSzPts val="2400"/>
              <a:buChar char="▪"/>
            </a:pPr>
            <a:r>
              <a:rPr lang="fr-CA" dirty="0"/>
              <a:t>Renforcer la détection, l'investigation et la riposte aux </a:t>
            </a:r>
            <a:br>
              <a:rPr lang="fr-CA" dirty="0"/>
            </a:br>
            <a:r>
              <a:rPr lang="fr-CA" dirty="0"/>
              <a:t>flambées épidémiques</a:t>
            </a:r>
            <a:endParaRPr dirty="0"/>
          </a:p>
          <a:p>
            <a:pPr marL="685800" marR="0" lvl="1" indent="-228600" algn="l" rtl="0">
              <a:lnSpc>
                <a:spcPct val="100000"/>
              </a:lnSpc>
              <a:spcBef>
                <a:spcPts val="1000"/>
              </a:spcBef>
              <a:spcAft>
                <a:spcPts val="0"/>
              </a:spcAft>
              <a:buSzPts val="2400"/>
              <a:buChar char="▪"/>
            </a:pPr>
            <a:r>
              <a:rPr lang="fr-CA" dirty="0"/>
              <a:t>Produire une communication efficace en matière de santé publique</a:t>
            </a:r>
            <a:endParaRPr dirty="0"/>
          </a:p>
          <a:p>
            <a:pPr marL="685800" marR="0" lvl="1" indent="-228600" algn="l" rtl="0">
              <a:lnSpc>
                <a:spcPct val="100000"/>
              </a:lnSpc>
              <a:spcBef>
                <a:spcPts val="1000"/>
              </a:spcBef>
              <a:spcAft>
                <a:spcPts val="0"/>
              </a:spcAft>
              <a:buSzPts val="2400"/>
              <a:buChar char="▪"/>
            </a:pPr>
            <a:r>
              <a:rPr lang="fr-CA" dirty="0"/>
              <a:t>Améliorer la disponibilité et l'utilisation des données de surveillance pour la prise de décision</a:t>
            </a:r>
            <a:endParaRPr dirty="0"/>
          </a:p>
          <a:p>
            <a:pPr marL="685800" marR="0" lvl="1" indent="-228600" algn="l" rtl="0">
              <a:lnSpc>
                <a:spcPct val="100000"/>
              </a:lnSpc>
              <a:spcBef>
                <a:spcPts val="1000"/>
              </a:spcBef>
              <a:spcAft>
                <a:spcPts val="0"/>
              </a:spcAft>
              <a:buSzPts val="2400"/>
              <a:buChar char="▪"/>
            </a:pPr>
            <a:r>
              <a:rPr lang="fr-CA" dirty="0"/>
              <a:t>Appliquer l'approche Une Seule Santé à la surveillance de la santé publique et aux enquêtes sur les flambées épidémiques à l'interface homme-animal-environnement</a:t>
            </a:r>
            <a:endParaRPr dirty="0"/>
          </a:p>
        </p:txBody>
      </p:sp>
      <p:sp>
        <p:nvSpPr>
          <p:cNvPr id="379" name="Google Shape;379;p44"/>
          <p:cNvSpPr txBox="1">
            <a:spLocks noGrp="1"/>
          </p:cNvSpPr>
          <p:nvPr>
            <p:ph type="title"/>
          </p:nvPr>
        </p:nvSpPr>
        <p:spPr>
          <a:xfrm>
            <a:off x="838200" y="457200"/>
            <a:ext cx="111633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CA" sz="4200" dirty="0">
                <a:latin typeface="Franklin Gothic Medium" panose="020B0603020102020204" pitchFamily="34" charset="0"/>
              </a:rPr>
              <a:t>Objectifs généraux du FETP-Première ligne</a:t>
            </a:r>
            <a:br>
              <a:rPr lang="fr-CA" sz="4200" dirty="0">
                <a:latin typeface="Franklin Gothic Medium" panose="020B0603020102020204" pitchFamily="34" charset="0"/>
              </a:rPr>
            </a:br>
            <a:endParaRPr sz="4200" dirty="0">
              <a:latin typeface="Franklin Gothic Medium" panose="020B06030201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43"/>
          <p:cNvSpPr txBox="1">
            <a:spLocks noGrp="1"/>
          </p:cNvSpPr>
          <p:nvPr>
            <p:ph type="title"/>
          </p:nvPr>
        </p:nvSpPr>
        <p:spPr>
          <a:xfrm>
            <a:off x="838199" y="457200"/>
            <a:ext cx="10918371"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CA" sz="4200" dirty="0">
                <a:latin typeface="Franklin Gothic Medium" panose="020B0603020102020204" pitchFamily="34" charset="0"/>
              </a:rPr>
              <a:t>La ligne de temps du FETP-Première ligne</a:t>
            </a:r>
            <a:br>
              <a:rPr lang="fr-CA" sz="4200" dirty="0">
                <a:latin typeface="Franklin Gothic Medium" panose="020B0603020102020204" pitchFamily="34" charset="0"/>
              </a:rPr>
            </a:br>
            <a:endParaRPr sz="4200" dirty="0">
              <a:latin typeface="Franklin Gothic Medium" panose="020B0603020102020204" pitchFamily="34" charset="0"/>
            </a:endParaRPr>
          </a:p>
        </p:txBody>
      </p:sp>
      <p:sp>
        <p:nvSpPr>
          <p:cNvPr id="338" name="Google Shape;338;p43"/>
          <p:cNvSpPr/>
          <p:nvPr/>
        </p:nvSpPr>
        <p:spPr>
          <a:xfrm rot="10800000">
            <a:off x="2244500" y="1641443"/>
            <a:ext cx="250157" cy="805120"/>
          </a:xfrm>
          <a:prstGeom prst="triangle">
            <a:avLst>
              <a:gd name="adj" fmla="val 50000"/>
            </a:avLst>
          </a:prstGeom>
          <a:solidFill>
            <a:srgbClr val="00A94F"/>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rgbClr val="FFFFFF"/>
              </a:solidFill>
              <a:latin typeface="Arial"/>
              <a:ea typeface="Arial"/>
              <a:cs typeface="Arial"/>
              <a:sym typeface="Arial"/>
            </a:endParaRPr>
          </a:p>
        </p:txBody>
      </p:sp>
      <p:sp>
        <p:nvSpPr>
          <p:cNvPr id="339" name="Google Shape;339;p43"/>
          <p:cNvSpPr/>
          <p:nvPr/>
        </p:nvSpPr>
        <p:spPr>
          <a:xfrm rot="10800000">
            <a:off x="5641119" y="1641443"/>
            <a:ext cx="250157" cy="805120"/>
          </a:xfrm>
          <a:prstGeom prst="triangle">
            <a:avLst>
              <a:gd name="adj" fmla="val 50000"/>
            </a:avLst>
          </a:prstGeom>
          <a:solidFill>
            <a:srgbClr val="00A94F"/>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rgbClr val="FFFFFF"/>
              </a:solidFill>
              <a:latin typeface="Arial"/>
              <a:ea typeface="Arial"/>
              <a:cs typeface="Arial"/>
              <a:sym typeface="Arial"/>
            </a:endParaRPr>
          </a:p>
        </p:txBody>
      </p:sp>
      <p:sp>
        <p:nvSpPr>
          <p:cNvPr id="340" name="Google Shape;340;p43"/>
          <p:cNvSpPr/>
          <p:nvPr/>
        </p:nvSpPr>
        <p:spPr>
          <a:xfrm rot="10800000">
            <a:off x="9684839" y="1641443"/>
            <a:ext cx="250157" cy="805120"/>
          </a:xfrm>
          <a:prstGeom prst="triangle">
            <a:avLst>
              <a:gd name="adj" fmla="val 50000"/>
            </a:avLst>
          </a:prstGeom>
          <a:solidFill>
            <a:srgbClr val="00A94F"/>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rgbClr val="FFFFFF"/>
              </a:solidFill>
              <a:latin typeface="Arial"/>
              <a:ea typeface="Arial"/>
              <a:cs typeface="Arial"/>
              <a:sym typeface="Arial"/>
            </a:endParaRPr>
          </a:p>
        </p:txBody>
      </p:sp>
      <p:grpSp>
        <p:nvGrpSpPr>
          <p:cNvPr id="341" name="Google Shape;341;p43"/>
          <p:cNvGrpSpPr/>
          <p:nvPr/>
        </p:nvGrpSpPr>
        <p:grpSpPr>
          <a:xfrm>
            <a:off x="1614594" y="2129965"/>
            <a:ext cx="1604086" cy="4055560"/>
            <a:chOff x="-191838" y="2202935"/>
            <a:chExt cx="1710161" cy="3512065"/>
          </a:xfrm>
        </p:grpSpPr>
        <p:sp>
          <p:nvSpPr>
            <p:cNvPr id="342" name="Google Shape;342;p43"/>
            <p:cNvSpPr/>
            <p:nvPr/>
          </p:nvSpPr>
          <p:spPr>
            <a:xfrm>
              <a:off x="-165326" y="2202935"/>
              <a:ext cx="1645920" cy="533400"/>
            </a:xfrm>
            <a:prstGeom prst="roundRect">
              <a:avLst>
                <a:gd name="adj" fmla="val 16667"/>
              </a:avLst>
            </a:prstGeom>
            <a:solidFill>
              <a:srgbClr val="00A94F"/>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1800"/>
                <a:buFont typeface="Arial"/>
                <a:buNone/>
              </a:pPr>
              <a:r>
                <a:rPr lang="fr-CA" sz="1800" b="1">
                  <a:solidFill>
                    <a:srgbClr val="FFFFFF"/>
                  </a:solidFill>
                  <a:latin typeface="Arial"/>
                  <a:ea typeface="Arial"/>
                  <a:cs typeface="Arial"/>
                  <a:sym typeface="Arial"/>
                </a:rPr>
                <a:t>Atelier 1</a:t>
              </a:r>
              <a:endParaRPr sz="1800" b="1">
                <a:solidFill>
                  <a:srgbClr val="FFFFFF"/>
                </a:solidFill>
                <a:latin typeface="Arial"/>
                <a:ea typeface="Arial"/>
                <a:cs typeface="Arial"/>
                <a:sym typeface="Arial"/>
              </a:endParaRPr>
            </a:p>
          </p:txBody>
        </p:sp>
        <p:sp>
          <p:nvSpPr>
            <p:cNvPr id="343" name="Google Shape;343;p43"/>
            <p:cNvSpPr/>
            <p:nvPr/>
          </p:nvSpPr>
          <p:spPr>
            <a:xfrm>
              <a:off x="-191838" y="2729658"/>
              <a:ext cx="1710161" cy="2985342"/>
            </a:xfrm>
            <a:prstGeom prst="roundRect">
              <a:avLst>
                <a:gd name="adj" fmla="val 16667"/>
              </a:avLst>
            </a:prstGeom>
            <a:solidFill>
              <a:srgbClr val="FFFFFF"/>
            </a:solidFill>
            <a:ln w="57150" cap="flat" cmpd="sng">
              <a:solidFill>
                <a:srgbClr val="00A94F"/>
              </a:solidFill>
              <a:prstDash val="solid"/>
              <a:round/>
              <a:headEnd type="none" w="sm" len="sm"/>
              <a:tailEnd type="none" w="sm" len="sm"/>
            </a:ln>
          </p:spPr>
          <p:txBody>
            <a:bodyPr spcFirstLastPara="1" wrap="square" lIns="0" tIns="45700" rIns="0" bIns="45700" anchor="t" anchorCtr="0">
              <a:noAutofit/>
            </a:bodyPr>
            <a:lstStyle/>
            <a:p>
              <a:pPr marL="182880" marR="0" lvl="0" indent="-182880" algn="l" rtl="0">
                <a:spcBef>
                  <a:spcPts val="0"/>
                </a:spcBef>
                <a:spcAft>
                  <a:spcPts val="0"/>
                </a:spcAft>
                <a:buClr>
                  <a:srgbClr val="000000"/>
                </a:buClr>
                <a:buSzPts val="1600"/>
                <a:buFont typeface="Arial"/>
                <a:buChar char="•"/>
              </a:pPr>
              <a:r>
                <a:rPr lang="fr-CA" sz="1600" dirty="0">
                  <a:solidFill>
                    <a:srgbClr val="000000"/>
                  </a:solidFill>
                  <a:latin typeface="Arial"/>
                  <a:ea typeface="Arial"/>
                  <a:cs typeface="Arial"/>
                  <a:sym typeface="Arial"/>
                </a:rPr>
                <a:t>Surveillance de la santé publique</a:t>
              </a:r>
              <a:endParaRPr sz="1800" dirty="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dirty="0">
                  <a:solidFill>
                    <a:srgbClr val="000000"/>
                  </a:solidFill>
                  <a:latin typeface="Arial"/>
                  <a:ea typeface="Arial"/>
                  <a:cs typeface="Arial"/>
                  <a:sym typeface="Arial"/>
                </a:rPr>
                <a:t>Suivi et évaluation</a:t>
              </a:r>
              <a:endParaRPr sz="1800" dirty="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dirty="0"/>
                <a:t>Résum</a:t>
              </a:r>
              <a:r>
                <a:rPr lang="fr-CA" sz="1500" dirty="0">
                  <a:solidFill>
                    <a:schemeClr val="dk1"/>
                  </a:solidFill>
                </a:rPr>
                <a:t>é</a:t>
              </a:r>
              <a:r>
                <a:rPr lang="fr-CA" sz="1600" dirty="0">
                  <a:solidFill>
                    <a:srgbClr val="000000"/>
                  </a:solidFill>
                  <a:latin typeface="Arial"/>
                  <a:ea typeface="Arial"/>
                  <a:cs typeface="Arial"/>
                  <a:sym typeface="Arial"/>
                </a:rPr>
                <a:t>, </a:t>
              </a:r>
              <a:r>
                <a:rPr lang="fr-CA" sz="1600" dirty="0"/>
                <a:t>affichage</a:t>
              </a:r>
              <a:r>
                <a:rPr lang="fr-CA" sz="1600" dirty="0">
                  <a:solidFill>
                    <a:srgbClr val="000000"/>
                  </a:solidFill>
                  <a:latin typeface="Arial"/>
                  <a:ea typeface="Arial"/>
                  <a:cs typeface="Arial"/>
                  <a:sym typeface="Arial"/>
                </a:rPr>
                <a:t> et </a:t>
              </a:r>
              <a:r>
                <a:rPr lang="fr-CA" sz="1600" dirty="0"/>
                <a:t>interprétation</a:t>
              </a:r>
              <a:r>
                <a:rPr lang="fr-CA" sz="1600" dirty="0">
                  <a:solidFill>
                    <a:srgbClr val="000000"/>
                  </a:solidFill>
                  <a:latin typeface="Arial"/>
                  <a:ea typeface="Arial"/>
                  <a:cs typeface="Arial"/>
                  <a:sym typeface="Arial"/>
                </a:rPr>
                <a:t> </a:t>
              </a:r>
              <a:r>
                <a:rPr lang="fr-CA" sz="1600" dirty="0"/>
                <a:t>des</a:t>
              </a:r>
              <a:r>
                <a:rPr lang="fr-CA" sz="1600" dirty="0">
                  <a:solidFill>
                    <a:srgbClr val="000000"/>
                  </a:solidFill>
                  <a:latin typeface="Arial"/>
                  <a:ea typeface="Arial"/>
                  <a:cs typeface="Arial"/>
                  <a:sym typeface="Arial"/>
                </a:rPr>
                <a:t> données </a:t>
              </a:r>
              <a:endParaRPr sz="1800" dirty="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dirty="0">
                  <a:solidFill>
                    <a:srgbClr val="000000"/>
                  </a:solidFill>
                  <a:latin typeface="Arial"/>
                  <a:ea typeface="Arial"/>
                  <a:cs typeface="Arial"/>
                  <a:sym typeface="Arial"/>
                </a:rPr>
                <a:t>Enquête d’un cas</a:t>
              </a:r>
              <a:endParaRPr sz="1800" dirty="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dirty="0">
                  <a:solidFill>
                    <a:srgbClr val="000000"/>
                  </a:solidFill>
                  <a:latin typeface="Arial"/>
                  <a:ea typeface="Arial"/>
                  <a:cs typeface="Arial"/>
                  <a:sym typeface="Arial"/>
                </a:rPr>
                <a:t>MS Excel</a:t>
              </a:r>
              <a:endParaRPr sz="1800" dirty="0">
                <a:solidFill>
                  <a:schemeClr val="dk1"/>
                </a:solidFill>
                <a:latin typeface="Arial"/>
                <a:ea typeface="Arial"/>
                <a:cs typeface="Arial"/>
                <a:sym typeface="Arial"/>
              </a:endParaRPr>
            </a:p>
          </p:txBody>
        </p:sp>
      </p:grpSp>
      <p:grpSp>
        <p:nvGrpSpPr>
          <p:cNvPr id="344" name="Google Shape;344;p43"/>
          <p:cNvGrpSpPr/>
          <p:nvPr/>
        </p:nvGrpSpPr>
        <p:grpSpPr>
          <a:xfrm>
            <a:off x="3367974" y="2129965"/>
            <a:ext cx="1782443" cy="4055560"/>
            <a:chOff x="1978613" y="2202935"/>
            <a:chExt cx="1659784" cy="3512065"/>
          </a:xfrm>
        </p:grpSpPr>
        <p:sp>
          <p:nvSpPr>
            <p:cNvPr id="345" name="Google Shape;345;p43"/>
            <p:cNvSpPr/>
            <p:nvPr/>
          </p:nvSpPr>
          <p:spPr>
            <a:xfrm>
              <a:off x="1987759" y="2202935"/>
              <a:ext cx="1650638" cy="530352"/>
            </a:xfrm>
            <a:prstGeom prst="roundRect">
              <a:avLst>
                <a:gd name="adj" fmla="val 16667"/>
              </a:avLst>
            </a:prstGeom>
            <a:solidFill>
              <a:srgbClr val="4F5858"/>
            </a:solidFill>
            <a:ln>
              <a:noFill/>
            </a:ln>
          </p:spPr>
          <p:txBody>
            <a:bodyPr spcFirstLastPara="1" wrap="square" lIns="0" tIns="45700" rIns="0" bIns="45700" anchor="ctr" anchorCtr="0">
              <a:noAutofit/>
            </a:bodyPr>
            <a:lstStyle/>
            <a:p>
              <a:pPr marL="0" marR="0" lvl="1" indent="0" algn="ctr" rtl="0">
                <a:spcBef>
                  <a:spcPts val="0"/>
                </a:spcBef>
                <a:spcAft>
                  <a:spcPts val="0"/>
                </a:spcAft>
                <a:buClr>
                  <a:srgbClr val="FFFFFF"/>
                </a:buClr>
                <a:buSzPts val="1800"/>
                <a:buFont typeface="Arial"/>
                <a:buNone/>
              </a:pPr>
              <a:r>
                <a:rPr lang="fr-CA" sz="1800" b="1" i="0" u="none" strike="noStrike" cap="none">
                  <a:solidFill>
                    <a:srgbClr val="FFFFFF"/>
                  </a:solidFill>
                  <a:latin typeface="Arial"/>
                  <a:ea typeface="Arial"/>
                  <a:cs typeface="Arial"/>
                  <a:sym typeface="Arial"/>
                </a:rPr>
                <a:t>Travail de Terrain 1</a:t>
              </a:r>
              <a:endParaRPr sz="1800" b="0" i="0" u="none" strike="noStrike" cap="none">
                <a:solidFill>
                  <a:schemeClr val="dk1"/>
                </a:solidFill>
                <a:latin typeface="Arial"/>
                <a:ea typeface="Arial"/>
                <a:cs typeface="Arial"/>
                <a:sym typeface="Arial"/>
              </a:endParaRPr>
            </a:p>
          </p:txBody>
        </p:sp>
        <p:sp>
          <p:nvSpPr>
            <p:cNvPr id="346" name="Google Shape;346;p43"/>
            <p:cNvSpPr/>
            <p:nvPr/>
          </p:nvSpPr>
          <p:spPr>
            <a:xfrm>
              <a:off x="1978613" y="2729658"/>
              <a:ext cx="1650638" cy="2985342"/>
            </a:xfrm>
            <a:prstGeom prst="roundRect">
              <a:avLst>
                <a:gd name="adj" fmla="val 16667"/>
              </a:avLst>
            </a:prstGeom>
            <a:solidFill>
              <a:srgbClr val="FFFFFF"/>
            </a:solidFill>
            <a:ln w="57150" cap="flat" cmpd="sng">
              <a:solidFill>
                <a:srgbClr val="4F5858"/>
              </a:solidFill>
              <a:prstDash val="solid"/>
              <a:round/>
              <a:headEnd type="none" w="sm" len="sm"/>
              <a:tailEnd type="none" w="sm" len="sm"/>
            </a:ln>
          </p:spPr>
          <p:txBody>
            <a:bodyPr spcFirstLastPara="1" wrap="square" lIns="0" tIns="45700" rIns="0" bIns="45700" anchor="t" anchorCtr="0">
              <a:noAutofit/>
            </a:bodyPr>
            <a:lstStyle/>
            <a:p>
              <a:pPr marL="182880" marR="0" lvl="0" indent="-182880" algn="l" rtl="0">
                <a:spcBef>
                  <a:spcPts val="0"/>
                </a:spcBef>
                <a:spcAft>
                  <a:spcPts val="0"/>
                </a:spcAft>
                <a:buClr>
                  <a:srgbClr val="000000"/>
                </a:buClr>
                <a:buSzPts val="1600"/>
                <a:buFont typeface="Arial"/>
                <a:buChar char="•"/>
              </a:pPr>
              <a:r>
                <a:rPr lang="fr-CA" sz="1600">
                  <a:solidFill>
                    <a:schemeClr val="dk1"/>
                  </a:solidFill>
                  <a:latin typeface="Arial"/>
                  <a:ea typeface="Arial"/>
                  <a:cs typeface="Arial"/>
                  <a:sym typeface="Arial"/>
                </a:rPr>
                <a:t>Rapport de synthèse sur </a:t>
              </a:r>
              <a:r>
                <a:rPr lang="fr-CA" sz="1600">
                  <a:solidFill>
                    <a:srgbClr val="000000"/>
                  </a:solidFill>
                  <a:latin typeface="Arial"/>
                  <a:ea typeface="Arial"/>
                  <a:cs typeface="Arial"/>
                  <a:sym typeface="Arial"/>
                </a:rPr>
                <a:t>la surveillance</a:t>
              </a:r>
              <a:endParaRPr sz="180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Audit de la qualité des données</a:t>
              </a:r>
              <a:endParaRPr sz="180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Visite de sites intersectoriels</a:t>
              </a:r>
              <a:endParaRPr sz="180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a:solidFill>
                    <a:schemeClr val="dk1"/>
                  </a:solidFill>
                  <a:latin typeface="Arial"/>
                  <a:ea typeface="Arial"/>
                  <a:cs typeface="Arial"/>
                  <a:sym typeface="Arial"/>
                </a:rPr>
                <a:t>Résumé de surveillance Une Seule Sant</a:t>
              </a:r>
              <a:r>
                <a:rPr lang="fr-CA" sz="1600" b="0" i="0" u="none" strike="noStrike" cap="none">
                  <a:solidFill>
                    <a:srgbClr val="000000"/>
                  </a:solidFill>
                  <a:latin typeface="Arial"/>
                  <a:ea typeface="Arial"/>
                  <a:cs typeface="Arial"/>
                  <a:sym typeface="Arial"/>
                </a:rPr>
                <a:t>é</a:t>
              </a:r>
              <a:endParaRPr sz="1600">
                <a:solidFill>
                  <a:schemeClr val="dk1"/>
                </a:solidFill>
                <a:latin typeface="Arial"/>
                <a:ea typeface="Arial"/>
                <a:cs typeface="Arial"/>
                <a:sym typeface="Arial"/>
              </a:endParaRPr>
            </a:p>
          </p:txBody>
        </p:sp>
      </p:grpSp>
      <p:grpSp>
        <p:nvGrpSpPr>
          <p:cNvPr id="347" name="Google Shape;347;p43"/>
          <p:cNvGrpSpPr/>
          <p:nvPr/>
        </p:nvGrpSpPr>
        <p:grpSpPr>
          <a:xfrm>
            <a:off x="5279737" y="2129965"/>
            <a:ext cx="1770310" cy="4055560"/>
            <a:chOff x="3710337" y="2202935"/>
            <a:chExt cx="1887377" cy="3512065"/>
          </a:xfrm>
        </p:grpSpPr>
        <p:sp>
          <p:nvSpPr>
            <p:cNvPr id="348" name="Google Shape;348;p43"/>
            <p:cNvSpPr/>
            <p:nvPr/>
          </p:nvSpPr>
          <p:spPr>
            <a:xfrm>
              <a:off x="3777104" y="2202935"/>
              <a:ext cx="1645920" cy="530352"/>
            </a:xfrm>
            <a:prstGeom prst="roundRect">
              <a:avLst>
                <a:gd name="adj" fmla="val 16667"/>
              </a:avLst>
            </a:prstGeom>
            <a:solidFill>
              <a:srgbClr val="00A94F"/>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1800"/>
                <a:buFont typeface="Arial"/>
                <a:buNone/>
              </a:pPr>
              <a:r>
                <a:rPr lang="fr-CA" sz="1800" b="1">
                  <a:solidFill>
                    <a:srgbClr val="FFFFFF"/>
                  </a:solidFill>
                  <a:latin typeface="Arial"/>
                  <a:ea typeface="Arial"/>
                  <a:cs typeface="Arial"/>
                  <a:sym typeface="Arial"/>
                </a:rPr>
                <a:t>Atelier 2</a:t>
              </a:r>
              <a:endParaRPr sz="1800" b="1">
                <a:solidFill>
                  <a:srgbClr val="FFFFFF"/>
                </a:solidFill>
                <a:latin typeface="Arial"/>
                <a:ea typeface="Arial"/>
                <a:cs typeface="Arial"/>
                <a:sym typeface="Arial"/>
              </a:endParaRPr>
            </a:p>
          </p:txBody>
        </p:sp>
        <p:sp>
          <p:nvSpPr>
            <p:cNvPr id="349" name="Google Shape;349;p43"/>
            <p:cNvSpPr/>
            <p:nvPr/>
          </p:nvSpPr>
          <p:spPr>
            <a:xfrm>
              <a:off x="3710337" y="2729658"/>
              <a:ext cx="1887377" cy="2985342"/>
            </a:xfrm>
            <a:prstGeom prst="roundRect">
              <a:avLst>
                <a:gd name="adj" fmla="val 16667"/>
              </a:avLst>
            </a:prstGeom>
            <a:solidFill>
              <a:srgbClr val="FFFFFF"/>
            </a:solidFill>
            <a:ln w="57150" cap="flat" cmpd="sng">
              <a:solidFill>
                <a:srgbClr val="00A94F"/>
              </a:solidFill>
              <a:prstDash val="solid"/>
              <a:round/>
              <a:headEnd type="none" w="sm" len="sm"/>
              <a:tailEnd type="none" w="sm" len="sm"/>
            </a:ln>
          </p:spPr>
          <p:txBody>
            <a:bodyPr spcFirstLastPara="1" wrap="square" lIns="0" tIns="45700" rIns="0" bIns="45700" anchor="t" anchorCtr="0">
              <a:noAutofit/>
            </a:bodyPr>
            <a:lstStyle/>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Présentation de résultats</a:t>
              </a:r>
              <a:endParaRPr sz="1600"/>
            </a:p>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Investigation et réponse à une flambée</a:t>
              </a:r>
              <a:endParaRPr sz="180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Liens avec le laboratoire </a:t>
              </a:r>
              <a:r>
                <a:rPr lang="fr-CA" sz="1600">
                  <a:solidFill>
                    <a:schemeClr val="dk1"/>
                  </a:solidFill>
                  <a:latin typeface="Arial"/>
                  <a:ea typeface="Arial"/>
                  <a:cs typeface="Arial"/>
                  <a:sym typeface="Arial"/>
                </a:rPr>
                <a:t>et d'</a:t>
              </a:r>
              <a:r>
                <a:rPr lang="fr-CA" sz="1600">
                  <a:solidFill>
                    <a:srgbClr val="000000"/>
                  </a:solidFill>
                  <a:latin typeface="Arial"/>
                  <a:ea typeface="Arial"/>
                  <a:cs typeface="Arial"/>
                  <a:sym typeface="Arial"/>
                </a:rPr>
                <a:t>autres secteurs</a:t>
              </a:r>
              <a:endParaRPr sz="180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Analyse de problème</a:t>
              </a:r>
              <a:endParaRPr sz="180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Communication</a:t>
              </a:r>
              <a:endParaRPr sz="1800">
                <a:solidFill>
                  <a:schemeClr val="dk1"/>
                </a:solidFill>
                <a:latin typeface="Arial"/>
                <a:ea typeface="Arial"/>
                <a:cs typeface="Arial"/>
                <a:sym typeface="Arial"/>
              </a:endParaRPr>
            </a:p>
          </p:txBody>
        </p:sp>
      </p:grpSp>
      <p:grpSp>
        <p:nvGrpSpPr>
          <p:cNvPr id="350" name="Google Shape;350;p43"/>
          <p:cNvGrpSpPr/>
          <p:nvPr/>
        </p:nvGrpSpPr>
        <p:grpSpPr>
          <a:xfrm>
            <a:off x="9178822" y="2145621"/>
            <a:ext cx="1800817" cy="4055560"/>
            <a:chOff x="7344190" y="2202935"/>
            <a:chExt cx="1645920" cy="3512065"/>
          </a:xfrm>
        </p:grpSpPr>
        <p:sp>
          <p:nvSpPr>
            <p:cNvPr id="351" name="Google Shape;351;p43"/>
            <p:cNvSpPr/>
            <p:nvPr/>
          </p:nvSpPr>
          <p:spPr>
            <a:xfrm>
              <a:off x="7344190" y="2202935"/>
              <a:ext cx="1645920" cy="530352"/>
            </a:xfrm>
            <a:prstGeom prst="roundRect">
              <a:avLst>
                <a:gd name="adj" fmla="val 16667"/>
              </a:avLst>
            </a:prstGeom>
            <a:solidFill>
              <a:srgbClr val="00A94F"/>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1800"/>
                <a:buFont typeface="Arial"/>
                <a:buNone/>
              </a:pPr>
              <a:r>
                <a:rPr lang="fr-CA" sz="1800" b="1">
                  <a:solidFill>
                    <a:srgbClr val="FFFFFF"/>
                  </a:solidFill>
                  <a:latin typeface="Arial"/>
                  <a:ea typeface="Arial"/>
                  <a:cs typeface="Arial"/>
                  <a:sym typeface="Arial"/>
                </a:rPr>
                <a:t>Atelier 3</a:t>
              </a:r>
              <a:endParaRPr sz="1800" b="1">
                <a:solidFill>
                  <a:srgbClr val="FFFFFF"/>
                </a:solidFill>
                <a:latin typeface="Arial"/>
                <a:ea typeface="Arial"/>
                <a:cs typeface="Arial"/>
                <a:sym typeface="Arial"/>
              </a:endParaRPr>
            </a:p>
          </p:txBody>
        </p:sp>
        <p:sp>
          <p:nvSpPr>
            <p:cNvPr id="352" name="Google Shape;352;p43"/>
            <p:cNvSpPr/>
            <p:nvPr/>
          </p:nvSpPr>
          <p:spPr>
            <a:xfrm>
              <a:off x="7406641" y="2729658"/>
              <a:ext cx="1581297" cy="2985342"/>
            </a:xfrm>
            <a:prstGeom prst="roundRect">
              <a:avLst>
                <a:gd name="adj" fmla="val 16667"/>
              </a:avLst>
            </a:prstGeom>
            <a:solidFill>
              <a:srgbClr val="FFFFFF"/>
            </a:solidFill>
            <a:ln w="57150" cap="flat" cmpd="sng">
              <a:solidFill>
                <a:srgbClr val="00A94F"/>
              </a:solidFill>
              <a:prstDash val="solid"/>
              <a:round/>
              <a:headEnd type="none" w="sm" len="sm"/>
              <a:tailEnd type="none" w="sm" len="sm"/>
            </a:ln>
          </p:spPr>
          <p:txBody>
            <a:bodyPr spcFirstLastPara="1" wrap="square" lIns="0" tIns="45700" rIns="0" bIns="45700" anchor="t" anchorCtr="0">
              <a:noAutofit/>
            </a:bodyPr>
            <a:lstStyle/>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Présentation de résultats</a:t>
              </a:r>
              <a:endParaRPr/>
            </a:p>
            <a:p>
              <a:pPr marL="182880" marR="0" lvl="0" indent="-182880" algn="l" rtl="0">
                <a:spcBef>
                  <a:spcPts val="0"/>
                </a:spcBef>
                <a:spcAft>
                  <a:spcPts val="0"/>
                </a:spcAft>
                <a:buClr>
                  <a:srgbClr val="000000"/>
                </a:buClr>
                <a:buSzPts val="1600"/>
                <a:buFont typeface="Arial"/>
                <a:buChar char="•"/>
              </a:pPr>
              <a:r>
                <a:rPr lang="fr-CA" sz="1600">
                  <a:solidFill>
                    <a:srgbClr val="000000"/>
                  </a:solidFill>
                  <a:latin typeface="Arial"/>
                  <a:ea typeface="Arial"/>
                  <a:cs typeface="Arial"/>
                  <a:sym typeface="Arial"/>
                </a:rPr>
                <a:t>Cérémonie de fin de cohorte</a:t>
              </a:r>
              <a:endParaRPr sz="1800">
                <a:solidFill>
                  <a:schemeClr val="dk1"/>
                </a:solidFill>
                <a:latin typeface="Arial"/>
                <a:ea typeface="Arial"/>
                <a:cs typeface="Arial"/>
                <a:sym typeface="Arial"/>
              </a:endParaRPr>
            </a:p>
          </p:txBody>
        </p:sp>
      </p:grpSp>
      <p:grpSp>
        <p:nvGrpSpPr>
          <p:cNvPr id="353" name="Google Shape;353;p43"/>
          <p:cNvGrpSpPr/>
          <p:nvPr/>
        </p:nvGrpSpPr>
        <p:grpSpPr>
          <a:xfrm>
            <a:off x="7150693" y="2129965"/>
            <a:ext cx="1881734" cy="4055560"/>
            <a:chOff x="5553778" y="2202935"/>
            <a:chExt cx="1736609" cy="3512065"/>
          </a:xfrm>
        </p:grpSpPr>
        <p:sp>
          <p:nvSpPr>
            <p:cNvPr id="354" name="Google Shape;354;p43"/>
            <p:cNvSpPr/>
            <p:nvPr/>
          </p:nvSpPr>
          <p:spPr>
            <a:xfrm>
              <a:off x="5553778" y="2202935"/>
              <a:ext cx="1645920" cy="530352"/>
            </a:xfrm>
            <a:prstGeom prst="roundRect">
              <a:avLst>
                <a:gd name="adj" fmla="val 16667"/>
              </a:avLst>
            </a:prstGeom>
            <a:solidFill>
              <a:srgbClr val="4F5858"/>
            </a:solidFill>
            <a:ln>
              <a:noFill/>
            </a:ln>
          </p:spPr>
          <p:txBody>
            <a:bodyPr spcFirstLastPara="1" wrap="square" lIns="0" tIns="45700" rIns="0" bIns="45700" anchor="ctr" anchorCtr="0">
              <a:noAutofit/>
            </a:bodyPr>
            <a:lstStyle/>
            <a:p>
              <a:pPr marL="0" marR="0" lvl="1" indent="0" algn="ctr" rtl="0">
                <a:spcBef>
                  <a:spcPts val="0"/>
                </a:spcBef>
                <a:spcAft>
                  <a:spcPts val="0"/>
                </a:spcAft>
                <a:buClr>
                  <a:srgbClr val="FFFFFF"/>
                </a:buClr>
                <a:buSzPts val="1800"/>
                <a:buFont typeface="Arial"/>
                <a:buNone/>
              </a:pPr>
              <a:r>
                <a:rPr lang="fr-CA" sz="1800" b="1" i="0" u="none" strike="noStrike" cap="none">
                  <a:solidFill>
                    <a:srgbClr val="FFFFFF"/>
                  </a:solidFill>
                  <a:latin typeface="Arial"/>
                  <a:ea typeface="Arial"/>
                  <a:cs typeface="Arial"/>
                  <a:sym typeface="Arial"/>
                </a:rPr>
                <a:t>Travail de Terrain 2</a:t>
              </a:r>
              <a:endParaRPr sz="1800" b="0" i="0" u="none" strike="noStrike" cap="none">
                <a:solidFill>
                  <a:schemeClr val="dk1"/>
                </a:solidFill>
                <a:latin typeface="Arial"/>
                <a:ea typeface="Arial"/>
                <a:cs typeface="Arial"/>
                <a:sym typeface="Arial"/>
              </a:endParaRPr>
            </a:p>
          </p:txBody>
        </p:sp>
        <p:sp>
          <p:nvSpPr>
            <p:cNvPr id="355" name="Google Shape;355;p43"/>
            <p:cNvSpPr/>
            <p:nvPr/>
          </p:nvSpPr>
          <p:spPr>
            <a:xfrm>
              <a:off x="5553778" y="2729658"/>
              <a:ext cx="1736609" cy="2985342"/>
            </a:xfrm>
            <a:prstGeom prst="roundRect">
              <a:avLst>
                <a:gd name="adj" fmla="val 16667"/>
              </a:avLst>
            </a:prstGeom>
            <a:solidFill>
              <a:srgbClr val="FFFFFF"/>
            </a:solidFill>
            <a:ln w="57150" cap="flat" cmpd="sng">
              <a:solidFill>
                <a:srgbClr val="4F5858"/>
              </a:solidFill>
              <a:prstDash val="solid"/>
              <a:round/>
              <a:headEnd type="none" w="sm" len="sm"/>
              <a:tailEnd type="none" w="sm" len="sm"/>
            </a:ln>
          </p:spPr>
          <p:txBody>
            <a:bodyPr spcFirstLastPara="1" wrap="square" lIns="0" tIns="45700" rIns="0" bIns="45700" anchor="t" anchorCtr="0">
              <a:noAutofit/>
            </a:bodyPr>
            <a:lstStyle/>
            <a:p>
              <a:pPr marL="182880" marR="0" lvl="0" indent="-182880" algn="l" rtl="0">
                <a:spcBef>
                  <a:spcPts val="0"/>
                </a:spcBef>
                <a:spcAft>
                  <a:spcPts val="0"/>
                </a:spcAft>
                <a:buClr>
                  <a:srgbClr val="000000"/>
                </a:buClr>
                <a:buSzPts val="1600"/>
                <a:buFont typeface="Arial"/>
                <a:buChar char="•"/>
              </a:pPr>
              <a:r>
                <a:rPr lang="fr-CA" sz="1600" dirty="0">
                  <a:solidFill>
                    <a:srgbClr val="000000"/>
                  </a:solidFill>
                  <a:latin typeface="Arial"/>
                  <a:ea typeface="Arial"/>
                  <a:cs typeface="Arial"/>
                  <a:sym typeface="Arial"/>
                </a:rPr>
                <a:t>Rapport de synthèse sur la surveillance élargie </a:t>
              </a:r>
              <a:r>
                <a:rPr lang="fr-CA" sz="1600" dirty="0">
                  <a:solidFill>
                    <a:schemeClr val="dk1"/>
                  </a:solidFill>
                  <a:latin typeface="Arial"/>
                  <a:ea typeface="Arial"/>
                  <a:cs typeface="Arial"/>
                  <a:sym typeface="Arial"/>
                </a:rPr>
                <a:t>et Une Seule Sant</a:t>
              </a:r>
              <a:r>
                <a:rPr lang="fr-CA" sz="1600" b="0" i="0" u="none" strike="noStrike" cap="none" dirty="0">
                  <a:solidFill>
                    <a:srgbClr val="000000"/>
                  </a:solidFill>
                  <a:latin typeface="Arial"/>
                  <a:ea typeface="Arial"/>
                  <a:cs typeface="Arial"/>
                  <a:sym typeface="Arial"/>
                </a:rPr>
                <a:t>é</a:t>
              </a:r>
              <a:endParaRPr dirty="0"/>
            </a:p>
            <a:p>
              <a:pPr marL="182880" marR="0" lvl="0" indent="-182880" algn="l" rtl="0">
                <a:spcBef>
                  <a:spcPts val="0"/>
                </a:spcBef>
                <a:spcAft>
                  <a:spcPts val="0"/>
                </a:spcAft>
                <a:buClr>
                  <a:srgbClr val="000000"/>
                </a:buClr>
                <a:buSzPts val="1600"/>
                <a:buFont typeface="Arial"/>
                <a:buChar char="•"/>
              </a:pPr>
              <a:r>
                <a:rPr lang="fr-CA" sz="1600" dirty="0">
                  <a:solidFill>
                    <a:srgbClr val="000000"/>
                  </a:solidFill>
                  <a:latin typeface="Arial"/>
                  <a:ea typeface="Arial"/>
                  <a:cs typeface="Arial"/>
                  <a:sym typeface="Arial"/>
                </a:rPr>
                <a:t>Analyse des problèmes de qualité de la surveillance</a:t>
              </a:r>
              <a:endParaRPr sz="1800" dirty="0">
                <a:solidFill>
                  <a:schemeClr val="dk1"/>
                </a:solidFill>
                <a:latin typeface="Arial"/>
                <a:ea typeface="Arial"/>
                <a:cs typeface="Arial"/>
                <a:sym typeface="Arial"/>
              </a:endParaRPr>
            </a:p>
            <a:p>
              <a:pPr marL="182880" marR="0" lvl="0" indent="-182880" algn="l" rtl="0">
                <a:spcBef>
                  <a:spcPts val="0"/>
                </a:spcBef>
                <a:spcAft>
                  <a:spcPts val="0"/>
                </a:spcAft>
                <a:buClr>
                  <a:srgbClr val="000000"/>
                </a:buClr>
                <a:buSzPts val="1600"/>
                <a:buFont typeface="Arial"/>
                <a:buChar char="•"/>
              </a:pPr>
              <a:r>
                <a:rPr lang="fr-CA" sz="1600" dirty="0">
                  <a:solidFill>
                    <a:srgbClr val="000000"/>
                  </a:solidFill>
                  <a:latin typeface="Arial"/>
                  <a:ea typeface="Arial"/>
                  <a:cs typeface="Arial"/>
                  <a:sym typeface="Arial"/>
                </a:rPr>
                <a:t>Investigation de cas ou de flambée </a:t>
              </a:r>
              <a:r>
                <a:rPr lang="fr-CA" sz="1600" dirty="0"/>
                <a:t>épidémiologique</a:t>
              </a:r>
              <a:endParaRPr sz="1800" dirty="0">
                <a:solidFill>
                  <a:schemeClr val="dk1"/>
                </a:solidFill>
                <a:latin typeface="Arial"/>
                <a:ea typeface="Arial"/>
                <a:cs typeface="Arial"/>
                <a:sym typeface="Arial"/>
              </a:endParaRPr>
            </a:p>
          </p:txBody>
        </p:sp>
      </p:grpSp>
      <p:sp>
        <p:nvSpPr>
          <p:cNvPr id="356" name="Google Shape;356;p43"/>
          <p:cNvSpPr txBox="1"/>
          <p:nvPr/>
        </p:nvSpPr>
        <p:spPr>
          <a:xfrm>
            <a:off x="604277" y="1468670"/>
            <a:ext cx="1373168"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rgbClr val="000000"/>
              </a:buClr>
              <a:buSzPts val="1800"/>
              <a:buFont typeface="Arial"/>
              <a:buNone/>
            </a:pPr>
            <a:r>
              <a:rPr lang="fr-CA" sz="1800" b="1">
                <a:solidFill>
                  <a:srgbClr val="000000"/>
                </a:solidFill>
                <a:latin typeface="Arial"/>
                <a:ea typeface="Arial"/>
                <a:cs typeface="Arial"/>
                <a:sym typeface="Arial"/>
              </a:rPr>
              <a:t>Semaines</a:t>
            </a:r>
            <a:endParaRPr sz="1800">
              <a:solidFill>
                <a:schemeClr val="dk1"/>
              </a:solidFill>
              <a:latin typeface="Arial"/>
              <a:ea typeface="Arial"/>
              <a:cs typeface="Arial"/>
              <a:sym typeface="Arial"/>
            </a:endParaRPr>
          </a:p>
        </p:txBody>
      </p:sp>
      <p:sp>
        <p:nvSpPr>
          <p:cNvPr id="357" name="Google Shape;357;p43"/>
          <p:cNvSpPr/>
          <p:nvPr/>
        </p:nvSpPr>
        <p:spPr>
          <a:xfrm>
            <a:off x="1962257" y="1422119"/>
            <a:ext cx="8838352" cy="443415"/>
          </a:xfrm>
          <a:prstGeom prst="rightArrow">
            <a:avLst>
              <a:gd name="adj1" fmla="val 50000"/>
              <a:gd name="adj2" fmla="val 50000"/>
            </a:avLst>
          </a:prstGeom>
          <a:solidFill>
            <a:srgbClr val="909C9C"/>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200"/>
              <a:buFont typeface="Arial"/>
              <a:buNone/>
            </a:pPr>
            <a:endParaRPr sz="2200">
              <a:solidFill>
                <a:srgbClr val="FFFFFF"/>
              </a:solidFill>
              <a:latin typeface="Arial"/>
              <a:ea typeface="Arial"/>
              <a:cs typeface="Arial"/>
              <a:sym typeface="Arial"/>
            </a:endParaRPr>
          </a:p>
        </p:txBody>
      </p:sp>
      <p:sp>
        <p:nvSpPr>
          <p:cNvPr id="358" name="Google Shape;358;p43"/>
          <p:cNvSpPr/>
          <p:nvPr/>
        </p:nvSpPr>
        <p:spPr>
          <a:xfrm>
            <a:off x="2140941" y="1407306"/>
            <a:ext cx="457275" cy="468274"/>
          </a:xfrm>
          <a:prstGeom prst="ellipse">
            <a:avLst/>
          </a:prstGeom>
          <a:solidFill>
            <a:srgbClr val="00A94F"/>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1</a:t>
            </a:r>
            <a:endParaRPr sz="1800">
              <a:solidFill>
                <a:schemeClr val="dk1"/>
              </a:solidFill>
              <a:latin typeface="Arial"/>
              <a:ea typeface="Arial"/>
              <a:cs typeface="Arial"/>
              <a:sym typeface="Arial"/>
            </a:endParaRPr>
          </a:p>
        </p:txBody>
      </p:sp>
      <p:sp>
        <p:nvSpPr>
          <p:cNvPr id="359" name="Google Shape;359;p43"/>
          <p:cNvSpPr/>
          <p:nvPr/>
        </p:nvSpPr>
        <p:spPr>
          <a:xfrm>
            <a:off x="2816691"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2</a:t>
            </a:r>
            <a:endParaRPr sz="1800">
              <a:solidFill>
                <a:schemeClr val="dk1"/>
              </a:solidFill>
              <a:latin typeface="Arial"/>
              <a:ea typeface="Arial"/>
              <a:cs typeface="Arial"/>
              <a:sym typeface="Arial"/>
            </a:endParaRPr>
          </a:p>
        </p:txBody>
      </p:sp>
      <p:sp>
        <p:nvSpPr>
          <p:cNvPr id="360" name="Google Shape;360;p43"/>
          <p:cNvSpPr/>
          <p:nvPr/>
        </p:nvSpPr>
        <p:spPr>
          <a:xfrm>
            <a:off x="3492441"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3</a:t>
            </a:r>
            <a:endParaRPr sz="1800">
              <a:solidFill>
                <a:schemeClr val="dk1"/>
              </a:solidFill>
              <a:latin typeface="Arial"/>
              <a:ea typeface="Arial"/>
              <a:cs typeface="Arial"/>
              <a:sym typeface="Arial"/>
            </a:endParaRPr>
          </a:p>
        </p:txBody>
      </p:sp>
      <p:sp>
        <p:nvSpPr>
          <p:cNvPr id="361" name="Google Shape;361;p43"/>
          <p:cNvSpPr/>
          <p:nvPr/>
        </p:nvSpPr>
        <p:spPr>
          <a:xfrm>
            <a:off x="4168191"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4</a:t>
            </a:r>
            <a:endParaRPr sz="1800">
              <a:solidFill>
                <a:schemeClr val="dk1"/>
              </a:solidFill>
              <a:latin typeface="Arial"/>
              <a:ea typeface="Arial"/>
              <a:cs typeface="Arial"/>
              <a:sym typeface="Arial"/>
            </a:endParaRPr>
          </a:p>
        </p:txBody>
      </p:sp>
      <p:sp>
        <p:nvSpPr>
          <p:cNvPr id="362" name="Google Shape;362;p43"/>
          <p:cNvSpPr/>
          <p:nvPr/>
        </p:nvSpPr>
        <p:spPr>
          <a:xfrm>
            <a:off x="4843942"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5</a:t>
            </a:r>
            <a:endParaRPr sz="1800">
              <a:solidFill>
                <a:schemeClr val="dk1"/>
              </a:solidFill>
              <a:latin typeface="Arial"/>
              <a:ea typeface="Arial"/>
              <a:cs typeface="Arial"/>
              <a:sym typeface="Arial"/>
            </a:endParaRPr>
          </a:p>
        </p:txBody>
      </p:sp>
      <p:sp>
        <p:nvSpPr>
          <p:cNvPr id="363" name="Google Shape;363;p43"/>
          <p:cNvSpPr/>
          <p:nvPr/>
        </p:nvSpPr>
        <p:spPr>
          <a:xfrm>
            <a:off x="5519692" y="1407306"/>
            <a:ext cx="457275" cy="468274"/>
          </a:xfrm>
          <a:prstGeom prst="ellipse">
            <a:avLst/>
          </a:prstGeom>
          <a:solidFill>
            <a:srgbClr val="00A94F"/>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6</a:t>
            </a:r>
            <a:endParaRPr sz="1800">
              <a:solidFill>
                <a:schemeClr val="dk1"/>
              </a:solidFill>
              <a:latin typeface="Arial"/>
              <a:ea typeface="Arial"/>
              <a:cs typeface="Arial"/>
              <a:sym typeface="Arial"/>
            </a:endParaRPr>
          </a:p>
        </p:txBody>
      </p:sp>
      <p:sp>
        <p:nvSpPr>
          <p:cNvPr id="364" name="Google Shape;364;p43"/>
          <p:cNvSpPr/>
          <p:nvPr/>
        </p:nvSpPr>
        <p:spPr>
          <a:xfrm>
            <a:off x="6195442"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7</a:t>
            </a:r>
            <a:endParaRPr sz="1800">
              <a:solidFill>
                <a:schemeClr val="dk1"/>
              </a:solidFill>
              <a:latin typeface="Arial"/>
              <a:ea typeface="Arial"/>
              <a:cs typeface="Arial"/>
              <a:sym typeface="Arial"/>
            </a:endParaRPr>
          </a:p>
        </p:txBody>
      </p:sp>
      <p:sp>
        <p:nvSpPr>
          <p:cNvPr id="365" name="Google Shape;365;p43"/>
          <p:cNvSpPr/>
          <p:nvPr/>
        </p:nvSpPr>
        <p:spPr>
          <a:xfrm>
            <a:off x="6871192"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8</a:t>
            </a:r>
            <a:endParaRPr sz="1800">
              <a:solidFill>
                <a:schemeClr val="dk1"/>
              </a:solidFill>
              <a:latin typeface="Arial"/>
              <a:ea typeface="Arial"/>
              <a:cs typeface="Arial"/>
              <a:sym typeface="Arial"/>
            </a:endParaRPr>
          </a:p>
        </p:txBody>
      </p:sp>
      <p:sp>
        <p:nvSpPr>
          <p:cNvPr id="366" name="Google Shape;366;p43"/>
          <p:cNvSpPr/>
          <p:nvPr/>
        </p:nvSpPr>
        <p:spPr>
          <a:xfrm>
            <a:off x="7546942"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9</a:t>
            </a:r>
            <a:endParaRPr sz="1800">
              <a:solidFill>
                <a:schemeClr val="dk1"/>
              </a:solidFill>
              <a:latin typeface="Arial"/>
              <a:ea typeface="Arial"/>
              <a:cs typeface="Arial"/>
              <a:sym typeface="Arial"/>
            </a:endParaRPr>
          </a:p>
        </p:txBody>
      </p:sp>
      <p:sp>
        <p:nvSpPr>
          <p:cNvPr id="367" name="Google Shape;367;p43"/>
          <p:cNvSpPr/>
          <p:nvPr/>
        </p:nvSpPr>
        <p:spPr>
          <a:xfrm>
            <a:off x="9574196" y="1407306"/>
            <a:ext cx="457275" cy="468274"/>
          </a:xfrm>
          <a:prstGeom prst="ellipse">
            <a:avLst/>
          </a:prstGeom>
          <a:solidFill>
            <a:srgbClr val="00A94F"/>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200"/>
              <a:buFont typeface="Arial"/>
              <a:buNone/>
            </a:pPr>
            <a:endParaRPr sz="1200" b="1">
              <a:solidFill>
                <a:srgbClr val="FFFFFF"/>
              </a:solidFill>
              <a:latin typeface="Arial"/>
              <a:ea typeface="Arial"/>
              <a:cs typeface="Arial"/>
              <a:sym typeface="Arial"/>
            </a:endParaRPr>
          </a:p>
        </p:txBody>
      </p:sp>
      <p:sp>
        <p:nvSpPr>
          <p:cNvPr id="368" name="Google Shape;368;p43"/>
          <p:cNvSpPr txBox="1"/>
          <p:nvPr/>
        </p:nvSpPr>
        <p:spPr>
          <a:xfrm>
            <a:off x="9594274" y="1459712"/>
            <a:ext cx="44114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1800"/>
              <a:buFont typeface="Arial"/>
              <a:buNone/>
            </a:pPr>
            <a:r>
              <a:rPr lang="fr-CA" sz="1800" b="1">
                <a:solidFill>
                  <a:srgbClr val="FFFFFF"/>
                </a:solidFill>
                <a:latin typeface="Arial"/>
                <a:ea typeface="Arial"/>
                <a:cs typeface="Arial"/>
                <a:sym typeface="Arial"/>
              </a:rPr>
              <a:t>12</a:t>
            </a:r>
            <a:endParaRPr sz="1800">
              <a:solidFill>
                <a:schemeClr val="dk1"/>
              </a:solidFill>
              <a:latin typeface="Arial"/>
              <a:ea typeface="Arial"/>
              <a:cs typeface="Arial"/>
              <a:sym typeface="Arial"/>
            </a:endParaRPr>
          </a:p>
        </p:txBody>
      </p:sp>
      <p:sp>
        <p:nvSpPr>
          <p:cNvPr id="369" name="Google Shape;369;p43"/>
          <p:cNvSpPr/>
          <p:nvPr/>
        </p:nvSpPr>
        <p:spPr>
          <a:xfrm>
            <a:off x="8898442"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200"/>
              <a:buFont typeface="Arial"/>
              <a:buNone/>
            </a:pPr>
            <a:endParaRPr sz="1200" b="1">
              <a:solidFill>
                <a:srgbClr val="FFFFFF"/>
              </a:solidFill>
              <a:latin typeface="Arial"/>
              <a:ea typeface="Arial"/>
              <a:cs typeface="Arial"/>
              <a:sym typeface="Arial"/>
            </a:endParaRPr>
          </a:p>
        </p:txBody>
      </p:sp>
      <p:sp>
        <p:nvSpPr>
          <p:cNvPr id="370" name="Google Shape;370;p43"/>
          <p:cNvSpPr txBox="1"/>
          <p:nvPr/>
        </p:nvSpPr>
        <p:spPr>
          <a:xfrm>
            <a:off x="8869754" y="1439376"/>
            <a:ext cx="511714"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11</a:t>
            </a:r>
            <a:endParaRPr sz="2000">
              <a:solidFill>
                <a:schemeClr val="dk1"/>
              </a:solidFill>
              <a:latin typeface="Arial"/>
              <a:ea typeface="Arial"/>
              <a:cs typeface="Arial"/>
              <a:sym typeface="Arial"/>
            </a:endParaRPr>
          </a:p>
        </p:txBody>
      </p:sp>
      <p:sp>
        <p:nvSpPr>
          <p:cNvPr id="371" name="Google Shape;371;p43"/>
          <p:cNvSpPr/>
          <p:nvPr/>
        </p:nvSpPr>
        <p:spPr>
          <a:xfrm>
            <a:off x="8222692" y="1407306"/>
            <a:ext cx="457275" cy="468274"/>
          </a:xfrm>
          <a:prstGeom prst="ellipse">
            <a:avLst/>
          </a:prstGeom>
          <a:solidFill>
            <a:srgbClr val="4F5858"/>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200"/>
              <a:buFont typeface="Arial"/>
              <a:buNone/>
            </a:pPr>
            <a:endParaRPr sz="1200" b="1">
              <a:solidFill>
                <a:srgbClr val="FFFFFF"/>
              </a:solidFill>
              <a:latin typeface="Arial"/>
              <a:ea typeface="Arial"/>
              <a:cs typeface="Arial"/>
              <a:sym typeface="Arial"/>
            </a:endParaRPr>
          </a:p>
        </p:txBody>
      </p:sp>
      <p:sp>
        <p:nvSpPr>
          <p:cNvPr id="372" name="Google Shape;372;p43"/>
          <p:cNvSpPr txBox="1"/>
          <p:nvPr/>
        </p:nvSpPr>
        <p:spPr>
          <a:xfrm>
            <a:off x="8218549" y="1437092"/>
            <a:ext cx="470000"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2000"/>
              <a:buFont typeface="Arial"/>
              <a:buNone/>
            </a:pPr>
            <a:r>
              <a:rPr lang="fr-CA" sz="2000" b="1">
                <a:solidFill>
                  <a:srgbClr val="FFFFFF"/>
                </a:solidFill>
                <a:latin typeface="Arial"/>
                <a:ea typeface="Arial"/>
                <a:cs typeface="Arial"/>
                <a:sym typeface="Arial"/>
              </a:rPr>
              <a:t>10</a:t>
            </a:r>
            <a:endParaRPr sz="180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4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CA" dirty="0">
                <a:latin typeface="Franklin Gothic Medium" panose="020B0603020102020204" pitchFamily="34" charset="0"/>
              </a:rPr>
              <a:t>Programme de l'atelier</a:t>
            </a:r>
            <a:endParaRPr dirty="0">
              <a:latin typeface="Franklin Gothic Medium" panose="020B0603020102020204" pitchFamily="34" charset="0"/>
            </a:endParaRPr>
          </a:p>
        </p:txBody>
      </p:sp>
      <p:grpSp>
        <p:nvGrpSpPr>
          <p:cNvPr id="386" name="Google Shape;386;p45"/>
          <p:cNvGrpSpPr/>
          <p:nvPr/>
        </p:nvGrpSpPr>
        <p:grpSpPr>
          <a:xfrm>
            <a:off x="2886808" y="1613431"/>
            <a:ext cx="6418385" cy="4559272"/>
            <a:chOff x="2100796" y="1767581"/>
            <a:chExt cx="6458671" cy="4375656"/>
          </a:xfrm>
        </p:grpSpPr>
        <p:pic>
          <p:nvPicPr>
            <p:cNvPr id="387" name="Google Shape;387;p45" descr="A green square with a white border&#10;&#10;Description automatically generated with medium confidence"/>
            <p:cNvPicPr preferRelativeResize="0"/>
            <p:nvPr/>
          </p:nvPicPr>
          <p:blipFill rotWithShape="1">
            <a:blip r:embed="rId3">
              <a:alphaModFix/>
            </a:blip>
            <a:srcRect/>
            <a:stretch/>
          </p:blipFill>
          <p:spPr>
            <a:xfrm>
              <a:off x="2100796" y="1767581"/>
              <a:ext cx="6458671" cy="4375656"/>
            </a:xfrm>
            <a:prstGeom prst="rect">
              <a:avLst/>
            </a:prstGeom>
            <a:noFill/>
            <a:ln>
              <a:noFill/>
            </a:ln>
          </p:spPr>
        </p:pic>
        <p:pic>
          <p:nvPicPr>
            <p:cNvPr id="388" name="Google Shape;388;p45" descr="White calendar with a blue pen on top"/>
            <p:cNvPicPr preferRelativeResize="0"/>
            <p:nvPr/>
          </p:nvPicPr>
          <p:blipFill rotWithShape="1">
            <a:blip r:embed="rId4">
              <a:alphaModFix/>
            </a:blip>
            <a:srcRect/>
            <a:stretch/>
          </p:blipFill>
          <p:spPr>
            <a:xfrm>
              <a:off x="2232124" y="1890070"/>
              <a:ext cx="6196013" cy="4130675"/>
            </a:xfrm>
            <a:prstGeom prst="rect">
              <a:avLst/>
            </a:prstGeom>
            <a:noFill/>
            <a:ln>
              <a:noFill/>
            </a:ln>
          </p:spPr>
        </p:pic>
      </p:gr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471F97-48CB-4B0D-983D-8508137253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79AB31-7B3C-483F-8EB4-0BD11F8D932D}">
  <ds:schemaRefs>
    <ds:schemaRef ds:uri="http://schemas.microsoft.com/office/infopath/2007/PartnerControls"/>
    <ds:schemaRef ds:uri="http://schemas.microsoft.com/office/2006/metadata/properties"/>
    <ds:schemaRef ds:uri="http://purl.org/dc/elements/1.1/"/>
    <ds:schemaRef ds:uri="52ff0146-47b4-4d51-8c1c-03266fcd63a2"/>
    <ds:schemaRef ds:uri="http://schemas.microsoft.com/office/2006/documentManagement/types"/>
    <ds:schemaRef ds:uri="http://www.w3.org/XML/1998/namespace"/>
    <ds:schemaRef ds:uri="http://purl.org/dc/terms/"/>
    <ds:schemaRef ds:uri="http://schemas.openxmlformats.org/package/2006/metadata/core-properties"/>
    <ds:schemaRef ds:uri="cd03f174-a395-49eb-8ee9-8d943e22f40d"/>
    <ds:schemaRef ds:uri="http://purl.org/dc/dcmitype/"/>
  </ds:schemaRefs>
</ds:datastoreItem>
</file>

<file path=customXml/itemProps3.xml><?xml version="1.0" encoding="utf-8"?>
<ds:datastoreItem xmlns:ds="http://schemas.openxmlformats.org/officeDocument/2006/customXml" ds:itemID="{F28A1A8D-C9EA-4CCE-9AE0-A316655404F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79</TotalTime>
  <Words>1850</Words>
  <Application>Microsoft Office PowerPoint</Application>
  <PresentationFormat>Widescreen</PresentationFormat>
  <Paragraphs>210</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Franklin Gothic Medium</vt:lpstr>
      <vt:lpstr>Libre Franklin Medium</vt:lpstr>
      <vt:lpstr>Noto Sans Symbols</vt:lpstr>
      <vt:lpstr>Wingdings</vt:lpstr>
      <vt:lpstr>4.A.01.01_FETPF3.0_PPT_Theme_French_2024_11_25</vt:lpstr>
      <vt:lpstr>PowerPoint Presentation</vt:lpstr>
      <vt:lpstr>Bienvenue au FETP-Première ligne</vt:lpstr>
      <vt:lpstr>Introductions</vt:lpstr>
      <vt:lpstr>Règles de base</vt:lpstr>
      <vt:lpstr>Elisez votre représentant de classe</vt:lpstr>
      <vt:lpstr>PowerPoint Presentation</vt:lpstr>
      <vt:lpstr>Objectifs généraux du FETP-Première ligne </vt:lpstr>
      <vt:lpstr>La ligne de temps du FETP-Première ligne </vt:lpstr>
      <vt:lpstr>Programme de l'atelier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34</cp:revision>
  <cp:lastPrinted>2025-11-21T17:37:53Z</cp:lastPrinted>
  <dcterms:modified xsi:type="dcterms:W3CDTF">2025-11-24T23:24:52Z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2025-01-27T20:36:24Z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8eaa6465-ebc4-44d3-815b-94f13f8b6300</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